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9" r:id="rId2"/>
    <p:sldId id="258" r:id="rId3"/>
    <p:sldId id="280" r:id="rId4"/>
    <p:sldId id="294" r:id="rId5"/>
    <p:sldId id="295" r:id="rId6"/>
    <p:sldId id="301" r:id="rId7"/>
    <p:sldId id="297" r:id="rId8"/>
    <p:sldId id="298" r:id="rId9"/>
    <p:sldId id="299" r:id="rId10"/>
    <p:sldId id="300" r:id="rId11"/>
    <p:sldId id="302" r:id="rId12"/>
    <p:sldId id="303" r:id="rId13"/>
    <p:sldId id="304" r:id="rId14"/>
    <p:sldId id="293" r:id="rId15"/>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99FF"/>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8149E6-52ED-402A-9496-03512D35EDD5}" v="140" dt="2019-08-21T12:36:57.40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64" autoAdjust="0"/>
  </p:normalViewPr>
  <p:slideViewPr>
    <p:cSldViewPr>
      <p:cViewPr varScale="1">
        <p:scale>
          <a:sx n="49" d="100"/>
          <a:sy n="49" d="100"/>
        </p:scale>
        <p:origin x="190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Blad1!$B$2</c:f>
              <c:strCache>
                <c:ptCount val="1"/>
                <c:pt idx="0">
                  <c:v>1948, Rydberg</c:v>
                </c:pt>
              </c:strCache>
            </c:strRef>
          </c:tx>
          <c:spPr>
            <a:solidFill>
              <a:schemeClr val="accent1"/>
            </a:solidFill>
            <a:ln>
              <a:noFill/>
            </a:ln>
            <a:effectLst/>
          </c:spPr>
          <c:invertIfNegative val="0"/>
          <c:cat>
            <c:strRef>
              <c:f>Blad1!$A$6</c:f>
              <c:strCache>
                <c:ptCount val="1"/>
                <c:pt idx="0">
                  <c:v>air exchange - the volume of the house per hour / Luftaustausch - das Volumen des Hauses pro Stunde</c:v>
                </c:pt>
              </c:strCache>
            </c:strRef>
          </c:cat>
          <c:val>
            <c:numRef>
              <c:f>Blad1!$A$2</c:f>
              <c:numCache>
                <c:formatCode>General</c:formatCode>
                <c:ptCount val="1"/>
                <c:pt idx="0">
                  <c:v>1.2</c:v>
                </c:pt>
              </c:numCache>
            </c:numRef>
          </c:val>
          <c:extLst>
            <c:ext xmlns:c16="http://schemas.microsoft.com/office/drawing/2014/chart" uri="{C3380CC4-5D6E-409C-BE32-E72D297353CC}">
              <c16:uniqueId val="{00000000-43E6-452D-BC9D-51A04779EF7D}"/>
            </c:ext>
          </c:extLst>
        </c:ser>
        <c:ser>
          <c:idx val="1"/>
          <c:order val="1"/>
          <c:tx>
            <c:strRef>
              <c:f>Blad1!$B$3</c:f>
              <c:strCache>
                <c:ptCount val="1"/>
                <c:pt idx="0">
                  <c:v>1968, Sundell</c:v>
                </c:pt>
              </c:strCache>
            </c:strRef>
          </c:tx>
          <c:spPr>
            <a:solidFill>
              <a:schemeClr val="accent2"/>
            </a:solidFill>
            <a:ln>
              <a:noFill/>
            </a:ln>
            <a:effectLst/>
          </c:spPr>
          <c:invertIfNegative val="0"/>
          <c:cat>
            <c:strRef>
              <c:f>Blad1!$A$6</c:f>
              <c:strCache>
                <c:ptCount val="1"/>
                <c:pt idx="0">
                  <c:v>air exchange - the volume of the house per hour / Luftaustausch - das Volumen des Hauses pro Stunde</c:v>
                </c:pt>
              </c:strCache>
            </c:strRef>
          </c:cat>
          <c:val>
            <c:numRef>
              <c:f>Blad1!$A$3</c:f>
              <c:numCache>
                <c:formatCode>General</c:formatCode>
                <c:ptCount val="1"/>
                <c:pt idx="0">
                  <c:v>0.8</c:v>
                </c:pt>
              </c:numCache>
            </c:numRef>
          </c:val>
          <c:extLst>
            <c:ext xmlns:c16="http://schemas.microsoft.com/office/drawing/2014/chart" uri="{C3380CC4-5D6E-409C-BE32-E72D297353CC}">
              <c16:uniqueId val="{00000001-43E6-452D-BC9D-51A04779EF7D}"/>
            </c:ext>
          </c:extLst>
        </c:ser>
        <c:ser>
          <c:idx val="2"/>
          <c:order val="2"/>
          <c:tx>
            <c:strRef>
              <c:f>Blad1!$B$4</c:f>
              <c:strCache>
                <c:ptCount val="1"/>
                <c:pt idx="0">
                  <c:v>1991, ELIB</c:v>
                </c:pt>
              </c:strCache>
            </c:strRef>
          </c:tx>
          <c:spPr>
            <a:solidFill>
              <a:schemeClr val="accent3"/>
            </a:solidFill>
            <a:ln>
              <a:noFill/>
            </a:ln>
            <a:effectLst/>
          </c:spPr>
          <c:invertIfNegative val="0"/>
          <c:cat>
            <c:strRef>
              <c:f>Blad1!$A$6</c:f>
              <c:strCache>
                <c:ptCount val="1"/>
                <c:pt idx="0">
                  <c:v>air exchange - the volume of the house per hour / Luftaustausch - das Volumen des Hauses pro Stunde</c:v>
                </c:pt>
              </c:strCache>
            </c:strRef>
          </c:cat>
          <c:val>
            <c:numRef>
              <c:f>Blad1!$A$4</c:f>
              <c:numCache>
                <c:formatCode>General</c:formatCode>
                <c:ptCount val="1"/>
                <c:pt idx="0">
                  <c:v>0.4</c:v>
                </c:pt>
              </c:numCache>
            </c:numRef>
          </c:val>
          <c:extLst>
            <c:ext xmlns:c16="http://schemas.microsoft.com/office/drawing/2014/chart" uri="{C3380CC4-5D6E-409C-BE32-E72D297353CC}">
              <c16:uniqueId val="{00000002-43E6-452D-BC9D-51A04779EF7D}"/>
            </c:ext>
          </c:extLst>
        </c:ser>
        <c:dLbls>
          <c:showLegendKey val="0"/>
          <c:showVal val="0"/>
          <c:showCatName val="0"/>
          <c:showSerName val="0"/>
          <c:showPercent val="0"/>
          <c:showBubbleSize val="0"/>
        </c:dLbls>
        <c:gapWidth val="150"/>
        <c:axId val="805301824"/>
        <c:axId val="805302152"/>
      </c:barChart>
      <c:catAx>
        <c:axId val="8053018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5302152"/>
        <c:crosses val="autoZero"/>
        <c:auto val="1"/>
        <c:lblAlgn val="ctr"/>
        <c:lblOffset val="100"/>
        <c:noMultiLvlLbl val="0"/>
      </c:catAx>
      <c:valAx>
        <c:axId val="805302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80530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sv-SE" dirty="0"/>
          </a:p>
        </p:txBody>
      </p:sp>
      <p:sp>
        <p:nvSpPr>
          <p:cNvPr id="3" name="Platshållare för datum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393A7C3A-B9A6-4899-A635-E552E071D35F}" type="datetimeFigureOut">
              <a:rPr lang="sv-SE" smtClean="0"/>
              <a:t>2019-08-22</a:t>
            </a:fld>
            <a:endParaRPr lang="sv-SE" dirty="0"/>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endParaRPr lang="sv-SE" dirty="0"/>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sv-SE" dirty="0"/>
          </a:p>
        </p:txBody>
      </p:sp>
      <p:sp>
        <p:nvSpPr>
          <p:cNvPr id="7" name="Platshållare för bildnummer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D53800F1-2BEA-49D1-8953-FB105A523864}" type="slidenum">
              <a:rPr lang="sv-SE" smtClean="0"/>
              <a:t>‹#›</a:t>
            </a:fld>
            <a:endParaRPr lang="sv-SE" dirty="0"/>
          </a:p>
        </p:txBody>
      </p:sp>
    </p:spTree>
    <p:extLst>
      <p:ext uri="{BB962C8B-B14F-4D97-AF65-F5344CB8AC3E}">
        <p14:creationId xmlns:p14="http://schemas.microsoft.com/office/powerpoint/2010/main" val="233855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53800F1-2BEA-49D1-8953-FB105A523864}" type="slidenum">
              <a:rPr lang="sv-SE" smtClean="0"/>
              <a:t>1</a:t>
            </a:fld>
            <a:endParaRPr lang="sv-SE" dirty="0"/>
          </a:p>
        </p:txBody>
      </p:sp>
    </p:spTree>
    <p:extLst>
      <p:ext uri="{BB962C8B-B14F-4D97-AF65-F5344CB8AC3E}">
        <p14:creationId xmlns:p14="http://schemas.microsoft.com/office/powerpoint/2010/main" val="2910914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dirty="0"/>
              <a:t>Vad ska kontrolleras vid Första besiktningen (Nybyggnation)</a:t>
            </a:r>
          </a:p>
          <a:p>
            <a:pPr rtl="0"/>
            <a:r>
              <a:rPr lang="sv-SE" dirty="0"/>
              <a:t>Denna text är hämtad direkt ifrån Plan och Bygglagen 5 kap. 2 §. Viktigt att påpeka är att det även finns krav på ventilation i arbetsmiljölagen samt miljöbalken. Så beroende på vilken verksamhet som ska bedrivas i byggnaden kan olika krav ställas.</a:t>
            </a:r>
          </a:p>
          <a:p>
            <a:pPr rtl="0"/>
            <a:endParaRPr lang="sv-SE" dirty="0"/>
          </a:p>
          <a:p>
            <a:pPr rtl="0"/>
            <a:r>
              <a:rPr lang="en-US" dirty="0"/>
              <a:t>This text is taken directly from Swedish building law, Chapter 5. § 2. It is important to point out that there are also requirements for ventilation in the Work Environment Act and the Environmental Code. So, depending on which business is to be conducted in the building, different requirements can be set.</a:t>
            </a:r>
            <a:endParaRPr lang="sv-SE" dirty="0"/>
          </a:p>
          <a:p>
            <a:pPr rtl="0"/>
            <a:endParaRPr lang="sv-SE" dirty="0"/>
          </a:p>
        </p:txBody>
      </p:sp>
      <p:sp>
        <p:nvSpPr>
          <p:cNvPr id="4" name="Platshållare för bildnummer 3"/>
          <p:cNvSpPr>
            <a:spLocks noGrp="1"/>
          </p:cNvSpPr>
          <p:nvPr>
            <p:ph type="sldNum" sz="quarter" idx="10"/>
          </p:nvPr>
        </p:nvSpPr>
        <p:spPr/>
        <p:txBody>
          <a:bodyPr/>
          <a:lstStyle/>
          <a:p>
            <a:fld id="{D53800F1-2BEA-49D1-8953-FB105A523864}" type="slidenum">
              <a:rPr lang="sv-SE" smtClean="0"/>
              <a:t>10</a:t>
            </a:fld>
            <a:endParaRPr lang="sv-SE" dirty="0"/>
          </a:p>
        </p:txBody>
      </p:sp>
    </p:spTree>
    <p:extLst>
      <p:ext uri="{BB962C8B-B14F-4D97-AF65-F5344CB8AC3E}">
        <p14:creationId xmlns:p14="http://schemas.microsoft.com/office/powerpoint/2010/main" val="766639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dirty="0"/>
              <a:t>Vid de återkommande besiktningarna så kontrolleras att ventilationssystemet fortfarande fungerar på tänkt sätt när det byggdes. Om en fastighetsägare låter bygga om eller ändrar verksamhet i byggnaden så måste fastighetsägaren få tillstånd av kommunens byggnadsnämnd att genomföra ändringen samt genomföra de ändringar som krävs för att ventilationen ska anpassas.</a:t>
            </a:r>
          </a:p>
          <a:p>
            <a:pPr rtl="0"/>
            <a:endParaRPr lang="sv-SE" dirty="0"/>
          </a:p>
          <a:p>
            <a:pPr rtl="0"/>
            <a:r>
              <a:rPr lang="en-US" sz="1200" b="0" i="0" kern="1200" dirty="0">
                <a:solidFill>
                  <a:schemeClr val="tx1"/>
                </a:solidFill>
                <a:effectLst/>
                <a:latin typeface="+mn-lt"/>
                <a:ea typeface="+mn-ea"/>
                <a:cs typeface="+mn-cs"/>
              </a:rPr>
              <a:t>During the regular inspections, it is checked that the ventilation system still works in the intended way when it was built. If a property owner allows the building to be remodeled or changed, the property owner must obtain permission from the municipality's building board to implement the change and make the necessary changes for the ventilation to be adapted.</a:t>
            </a:r>
          </a:p>
          <a:p>
            <a:pPr rtl="0"/>
            <a:endParaRPr lang="sv-SE" dirty="0"/>
          </a:p>
        </p:txBody>
      </p:sp>
      <p:sp>
        <p:nvSpPr>
          <p:cNvPr id="4" name="Platshållare för bildnummer 3"/>
          <p:cNvSpPr>
            <a:spLocks noGrp="1"/>
          </p:cNvSpPr>
          <p:nvPr>
            <p:ph type="sldNum" sz="quarter" idx="10"/>
          </p:nvPr>
        </p:nvSpPr>
        <p:spPr/>
        <p:txBody>
          <a:bodyPr/>
          <a:lstStyle/>
          <a:p>
            <a:fld id="{D53800F1-2BEA-49D1-8953-FB105A523864}" type="slidenum">
              <a:rPr lang="sv-SE" smtClean="0"/>
              <a:t>11</a:t>
            </a:fld>
            <a:endParaRPr lang="sv-SE" dirty="0"/>
          </a:p>
        </p:txBody>
      </p:sp>
    </p:spTree>
    <p:extLst>
      <p:ext uri="{BB962C8B-B14F-4D97-AF65-F5344CB8AC3E}">
        <p14:creationId xmlns:p14="http://schemas.microsoft.com/office/powerpoint/2010/main" val="1611338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dirty="0"/>
              <a:t>Krav på certifierade kontrollanter</a:t>
            </a:r>
          </a:p>
          <a:p>
            <a:pPr rtl="0"/>
            <a:endParaRPr lang="sv-SE" sz="1200" b="0" i="0" kern="1200" dirty="0">
              <a:solidFill>
                <a:schemeClr val="tx1"/>
              </a:solidFill>
              <a:effectLst/>
              <a:latin typeface="+mn-lt"/>
              <a:ea typeface="+mn-ea"/>
              <a:cs typeface="+mn-cs"/>
            </a:endParaRPr>
          </a:p>
          <a:p>
            <a:pPr rtl="0"/>
            <a:r>
              <a:rPr lang="sv-SE" sz="1200" b="0" i="0" kern="1200" dirty="0">
                <a:solidFill>
                  <a:schemeClr val="tx1"/>
                </a:solidFill>
                <a:effectLst/>
                <a:latin typeface="+mn-lt"/>
                <a:ea typeface="+mn-ea"/>
                <a:cs typeface="+mn-cs"/>
              </a:rPr>
              <a:t>Det finns två nivåer på behörighet för kontrollanter N och K (N=Normal behörighet, K=Kvalificerad behörighet)</a:t>
            </a:r>
          </a:p>
          <a:p>
            <a:pPr rtl="0"/>
            <a:endParaRPr lang="sv-SE" sz="1200" b="0" i="0" kern="1200" dirty="0">
              <a:solidFill>
                <a:schemeClr val="tx1"/>
              </a:solidFill>
              <a:effectLst/>
              <a:latin typeface="+mn-lt"/>
              <a:ea typeface="+mn-ea"/>
              <a:cs typeface="+mn-cs"/>
            </a:endParaRPr>
          </a:p>
          <a:p>
            <a:pPr rtl="0"/>
            <a:r>
              <a:rPr lang="sv-SE" sz="1200" b="0" i="0" kern="1200" dirty="0">
                <a:solidFill>
                  <a:schemeClr val="tx1"/>
                </a:solidFill>
                <a:effectLst/>
                <a:latin typeface="+mn-lt"/>
                <a:ea typeface="+mn-ea"/>
                <a:cs typeface="+mn-cs"/>
              </a:rPr>
              <a:t>N: Alla byggnader med S, F och FX-ventilation samt en och tvåbostadshus med FT och FTX-system.</a:t>
            </a:r>
          </a:p>
          <a:p>
            <a:pPr rtl="0"/>
            <a:r>
              <a:rPr lang="sv-SE" sz="1200" b="0" i="0" kern="1200" dirty="0">
                <a:solidFill>
                  <a:schemeClr val="tx1"/>
                </a:solidFill>
                <a:effectLst/>
                <a:latin typeface="+mn-lt"/>
                <a:ea typeface="+mn-ea"/>
                <a:cs typeface="+mn-cs"/>
              </a:rPr>
              <a:t>K: Alla byggnader oberoende på typ av Ventilation.</a:t>
            </a:r>
            <a:endParaRPr lang="en-US" sz="1200" b="0" i="0" kern="1200" dirty="0">
              <a:solidFill>
                <a:schemeClr val="tx1"/>
              </a:solidFill>
              <a:effectLst/>
              <a:latin typeface="+mn-lt"/>
              <a:ea typeface="+mn-ea"/>
              <a:cs typeface="+mn-cs"/>
            </a:endParaRPr>
          </a:p>
          <a:p>
            <a:pPr rtl="0"/>
            <a:endParaRPr lang="sv-SE" dirty="0"/>
          </a:p>
        </p:txBody>
      </p:sp>
      <p:sp>
        <p:nvSpPr>
          <p:cNvPr id="4" name="Platshållare för bildnummer 3"/>
          <p:cNvSpPr>
            <a:spLocks noGrp="1"/>
          </p:cNvSpPr>
          <p:nvPr>
            <p:ph type="sldNum" sz="quarter" idx="10"/>
          </p:nvPr>
        </p:nvSpPr>
        <p:spPr/>
        <p:txBody>
          <a:bodyPr/>
          <a:lstStyle/>
          <a:p>
            <a:fld id="{D53800F1-2BEA-49D1-8953-FB105A523864}" type="slidenum">
              <a:rPr lang="sv-SE" smtClean="0"/>
              <a:t>12</a:t>
            </a:fld>
            <a:endParaRPr lang="sv-SE" dirty="0"/>
          </a:p>
        </p:txBody>
      </p:sp>
    </p:spTree>
    <p:extLst>
      <p:ext uri="{BB962C8B-B14F-4D97-AF65-F5344CB8AC3E}">
        <p14:creationId xmlns:p14="http://schemas.microsoft.com/office/powerpoint/2010/main" val="306070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dirty="0"/>
              <a:t>Väsentlig ändring</a:t>
            </a:r>
          </a:p>
          <a:p>
            <a:pPr rtl="0"/>
            <a:endParaRPr lang="sv-SE" sz="1200" b="0" i="0" kern="1200" dirty="0">
              <a:solidFill>
                <a:schemeClr val="tx1"/>
              </a:solidFill>
              <a:effectLst/>
              <a:latin typeface="+mn-lt"/>
              <a:ea typeface="+mn-ea"/>
              <a:cs typeface="+mn-cs"/>
            </a:endParaRPr>
          </a:p>
          <a:p>
            <a:pPr rtl="0"/>
            <a:r>
              <a:rPr lang="sv-SE" sz="1200" b="0" i="0" kern="1200" dirty="0">
                <a:solidFill>
                  <a:schemeClr val="tx1"/>
                </a:solidFill>
                <a:effectLst/>
                <a:latin typeface="+mn-lt"/>
                <a:ea typeface="+mn-ea"/>
                <a:cs typeface="+mn-cs"/>
              </a:rPr>
              <a:t>Alla byggnadstekniska ändringar som på något sätt påverkar ventilationssystemet, t.ex. utbyggnad, ändrad verksamhet m.m. ska anmälas till kommunens byggnadsnämnd.</a:t>
            </a:r>
          </a:p>
          <a:p>
            <a:pPr rtl="0"/>
            <a:endParaRPr lang="sv-SE" sz="1200" b="0" i="0" kern="1200" dirty="0">
              <a:solidFill>
                <a:schemeClr val="tx1"/>
              </a:solidFill>
              <a:effectLst/>
              <a:latin typeface="+mn-lt"/>
              <a:ea typeface="+mn-ea"/>
              <a:cs typeface="+mn-cs"/>
            </a:endParaRPr>
          </a:p>
          <a:p>
            <a:pPr rtl="0"/>
            <a:r>
              <a:rPr lang="sv-SE" sz="1200" b="0" i="0" kern="1200" dirty="0">
                <a:solidFill>
                  <a:schemeClr val="tx1"/>
                </a:solidFill>
                <a:effectLst/>
                <a:latin typeface="+mn-lt"/>
                <a:ea typeface="+mn-ea"/>
                <a:cs typeface="+mn-cs"/>
              </a:rPr>
              <a:t>Byggnadsnämnden kan då beroende på omfattningen kräva att en ny ”Första besiktning” ska utföras för att ge </a:t>
            </a:r>
            <a:r>
              <a:rPr lang="sv-SE" sz="1200" b="0" i="0" kern="1200">
                <a:solidFill>
                  <a:schemeClr val="tx1"/>
                </a:solidFill>
                <a:effectLst/>
                <a:latin typeface="+mn-lt"/>
                <a:ea typeface="+mn-ea"/>
                <a:cs typeface="+mn-cs"/>
              </a:rPr>
              <a:t>ett slutbesked.</a:t>
            </a:r>
            <a:endParaRPr lang="en-US" sz="1200" b="0" i="0" kern="1200" dirty="0">
              <a:solidFill>
                <a:schemeClr val="tx1"/>
              </a:solidFill>
              <a:effectLst/>
              <a:latin typeface="+mn-lt"/>
              <a:ea typeface="+mn-ea"/>
              <a:cs typeface="+mn-cs"/>
            </a:endParaRPr>
          </a:p>
          <a:p>
            <a:pPr rtl="0"/>
            <a:endParaRPr lang="sv-SE" dirty="0"/>
          </a:p>
        </p:txBody>
      </p:sp>
      <p:sp>
        <p:nvSpPr>
          <p:cNvPr id="4" name="Platshållare för bildnummer 3"/>
          <p:cNvSpPr>
            <a:spLocks noGrp="1"/>
          </p:cNvSpPr>
          <p:nvPr>
            <p:ph type="sldNum" sz="quarter" idx="10"/>
          </p:nvPr>
        </p:nvSpPr>
        <p:spPr/>
        <p:txBody>
          <a:bodyPr/>
          <a:lstStyle/>
          <a:p>
            <a:fld id="{D53800F1-2BEA-49D1-8953-FB105A523864}" type="slidenum">
              <a:rPr lang="sv-SE" smtClean="0"/>
              <a:t>13</a:t>
            </a:fld>
            <a:endParaRPr lang="sv-SE" dirty="0"/>
          </a:p>
        </p:txBody>
      </p:sp>
    </p:spTree>
    <p:extLst>
      <p:ext uri="{BB962C8B-B14F-4D97-AF65-F5344CB8AC3E}">
        <p14:creationId xmlns:p14="http://schemas.microsoft.com/office/powerpoint/2010/main" val="57052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53800F1-2BEA-49D1-8953-FB105A523864}" type="slidenum">
              <a:rPr lang="sv-SE" smtClean="0"/>
              <a:t>14</a:t>
            </a:fld>
            <a:endParaRPr lang="sv-SE"/>
          </a:p>
        </p:txBody>
      </p:sp>
    </p:spTree>
    <p:extLst>
      <p:ext uri="{BB962C8B-B14F-4D97-AF65-F5344CB8AC3E}">
        <p14:creationId xmlns:p14="http://schemas.microsoft.com/office/powerpoint/2010/main" val="117283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t>Finns </a:t>
            </a:r>
            <a:r>
              <a:rPr lang="en-US" dirty="0" err="1"/>
              <a:t>viss</a:t>
            </a:r>
            <a:r>
              <a:rPr lang="en-US" dirty="0"/>
              <a:t> risk </a:t>
            </a:r>
            <a:r>
              <a:rPr lang="en-US" dirty="0" err="1"/>
              <a:t>för</a:t>
            </a:r>
            <a:r>
              <a:rPr lang="en-US" dirty="0"/>
              <a:t> </a:t>
            </a:r>
            <a:r>
              <a:rPr lang="en-US" dirty="0" err="1"/>
              <a:t>gramatiska</a:t>
            </a:r>
            <a:r>
              <a:rPr lang="en-US" dirty="0"/>
              <a:t> </a:t>
            </a:r>
            <a:r>
              <a:rPr lang="en-US" dirty="0" err="1"/>
              <a:t>felaktigheter</a:t>
            </a:r>
            <a:r>
              <a:rPr lang="en-US" dirty="0"/>
              <a:t> I </a:t>
            </a:r>
            <a:r>
              <a:rPr lang="en-US" dirty="0" err="1"/>
              <a:t>denna</a:t>
            </a:r>
            <a:r>
              <a:rPr lang="en-US" dirty="0"/>
              <a:t> presentation </a:t>
            </a:r>
            <a:r>
              <a:rPr lang="en-US" dirty="0" err="1"/>
              <a:t>då</a:t>
            </a:r>
            <a:r>
              <a:rPr lang="en-US" dirty="0"/>
              <a:t> </a:t>
            </a:r>
            <a:r>
              <a:rPr lang="en-US" dirty="0" err="1"/>
              <a:t>nästan</a:t>
            </a:r>
            <a:r>
              <a:rPr lang="en-US" dirty="0"/>
              <a:t> all </a:t>
            </a:r>
            <a:r>
              <a:rPr lang="en-US" dirty="0" err="1"/>
              <a:t>översättning</a:t>
            </a:r>
            <a:r>
              <a:rPr lang="en-US" dirty="0"/>
              <a:t> har </a:t>
            </a:r>
            <a:r>
              <a:rPr lang="en-US" dirty="0" err="1"/>
              <a:t>gjorts</a:t>
            </a:r>
            <a:r>
              <a:rPr lang="en-US" dirty="0"/>
              <a:t> med </a:t>
            </a:r>
            <a:r>
              <a:rPr lang="en-US" dirty="0" err="1"/>
              <a:t>hjälp</a:t>
            </a:r>
            <a:r>
              <a:rPr lang="en-US" dirty="0"/>
              <a:t> av Google Translate.</a:t>
            </a:r>
          </a:p>
          <a:p>
            <a:endParaRPr lang="en-US" dirty="0"/>
          </a:p>
          <a:p>
            <a:r>
              <a:rPr lang="en-US" dirty="0" err="1"/>
              <a:t>Ämnet</a:t>
            </a:r>
            <a:r>
              <a:rPr lang="en-US" dirty="0"/>
              <a:t> </a:t>
            </a:r>
            <a:r>
              <a:rPr lang="en-US" dirty="0" err="1"/>
              <a:t>för</a:t>
            </a:r>
            <a:r>
              <a:rPr lang="en-US" dirty="0"/>
              <a:t> </a:t>
            </a:r>
            <a:r>
              <a:rPr lang="en-US" dirty="0" err="1"/>
              <a:t>denna</a:t>
            </a:r>
            <a:r>
              <a:rPr lang="en-US" dirty="0"/>
              <a:t> </a:t>
            </a:r>
            <a:r>
              <a:rPr lang="en-US" dirty="0" err="1"/>
              <a:t>föreläsning</a:t>
            </a:r>
            <a:r>
              <a:rPr lang="en-US" dirty="0"/>
              <a:t> </a:t>
            </a:r>
            <a:r>
              <a:rPr lang="en-US" dirty="0" err="1"/>
              <a:t>är</a:t>
            </a:r>
            <a:r>
              <a:rPr lang="en-US" dirty="0"/>
              <a:t> det Svenska </a:t>
            </a:r>
            <a:r>
              <a:rPr lang="en-US" dirty="0" err="1"/>
              <a:t>regelverket</a:t>
            </a:r>
            <a:r>
              <a:rPr lang="en-US" dirty="0"/>
              <a:t> </a:t>
            </a:r>
            <a:r>
              <a:rPr lang="en-US" dirty="0" err="1"/>
              <a:t>kring</a:t>
            </a:r>
            <a:r>
              <a:rPr lang="en-US" dirty="0"/>
              <a:t> OVK </a:t>
            </a:r>
            <a:r>
              <a:rPr lang="en-US" dirty="0" err="1"/>
              <a:t>samt</a:t>
            </a:r>
            <a:r>
              <a:rPr lang="en-US" dirty="0"/>
              <a:t> </a:t>
            </a:r>
            <a:r>
              <a:rPr lang="en-US" dirty="0" err="1"/>
              <a:t>krav</a:t>
            </a:r>
            <a:r>
              <a:rPr lang="en-US" dirty="0"/>
              <a:t> </a:t>
            </a:r>
            <a:r>
              <a:rPr lang="en-US" dirty="0" err="1"/>
              <a:t>som</a:t>
            </a:r>
            <a:r>
              <a:rPr lang="en-US" dirty="0"/>
              <a:t> stalls </a:t>
            </a:r>
            <a:r>
              <a:rPr lang="en-US" dirty="0" err="1"/>
              <a:t>på</a:t>
            </a:r>
            <a:r>
              <a:rPr lang="en-US" dirty="0"/>
              <a:t> </a:t>
            </a:r>
            <a:r>
              <a:rPr lang="en-US" dirty="0" err="1"/>
              <a:t>fastighetsägaren</a:t>
            </a:r>
            <a:r>
              <a:rPr lang="en-US" dirty="0"/>
              <a:t> </a:t>
            </a:r>
            <a:r>
              <a:rPr lang="en-US" dirty="0" err="1"/>
              <a:t>gällande</a:t>
            </a:r>
            <a:r>
              <a:rPr lang="en-US" dirty="0"/>
              <a:t> ventilation.</a:t>
            </a:r>
            <a:endParaRPr lang="sv-SE" dirty="0"/>
          </a:p>
        </p:txBody>
      </p:sp>
      <p:sp>
        <p:nvSpPr>
          <p:cNvPr id="4" name="Platshållare för bildnummer 3"/>
          <p:cNvSpPr>
            <a:spLocks noGrp="1"/>
          </p:cNvSpPr>
          <p:nvPr>
            <p:ph type="sldNum" sz="quarter" idx="10"/>
          </p:nvPr>
        </p:nvSpPr>
        <p:spPr/>
        <p:txBody>
          <a:bodyPr/>
          <a:lstStyle/>
          <a:p>
            <a:fld id="{D53800F1-2BEA-49D1-8953-FB105A523864}" type="slidenum">
              <a:rPr lang="sv-SE" smtClean="0"/>
              <a:t>2</a:t>
            </a:fld>
            <a:endParaRPr lang="sv-SE" dirty="0"/>
          </a:p>
        </p:txBody>
      </p:sp>
    </p:spTree>
    <p:extLst>
      <p:ext uri="{BB962C8B-B14F-4D97-AF65-F5344CB8AC3E}">
        <p14:creationId xmlns:p14="http://schemas.microsoft.com/office/powerpoint/2010/main" val="13369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en-US" sz="1200" b="0" i="0" kern="1200" dirty="0" err="1">
                <a:solidFill>
                  <a:schemeClr val="tx1"/>
                </a:solidFill>
                <a:effectLst/>
                <a:latin typeface="+mn-lt"/>
                <a:ea typeface="+mn-ea"/>
                <a:cs typeface="+mn-cs"/>
              </a:rPr>
              <a:t>Flera</a:t>
            </a:r>
            <a:r>
              <a:rPr lang="en-US" sz="1200" b="0" i="0" kern="1200" dirty="0">
                <a:solidFill>
                  <a:schemeClr val="tx1"/>
                </a:solidFill>
                <a:effectLst/>
                <a:latin typeface="+mn-lt"/>
                <a:ea typeface="+mn-ea"/>
                <a:cs typeface="+mn-cs"/>
              </a:rPr>
              <a:t> studier </a:t>
            </a:r>
            <a:r>
              <a:rPr lang="en-US" sz="1200" b="0" i="0" kern="1200" dirty="0" err="1">
                <a:solidFill>
                  <a:schemeClr val="tx1"/>
                </a:solidFill>
                <a:effectLst/>
                <a:latin typeface="+mn-lt"/>
                <a:ea typeface="+mn-ea"/>
                <a:cs typeface="+mn-cs"/>
              </a:rPr>
              <a:t>gjordes</a:t>
            </a:r>
            <a:r>
              <a:rPr lang="en-US" sz="1200" b="0" i="0" kern="1200" dirty="0">
                <a:solidFill>
                  <a:schemeClr val="tx1"/>
                </a:solidFill>
                <a:effectLst/>
                <a:latin typeface="+mn-lt"/>
                <a:ea typeface="+mn-ea"/>
                <a:cs typeface="+mn-cs"/>
              </a:rPr>
              <a:t> under 80-90 </a:t>
            </a:r>
            <a:r>
              <a:rPr lang="en-US" sz="1200" b="0" i="0" kern="1200" dirty="0" err="1">
                <a:solidFill>
                  <a:schemeClr val="tx1"/>
                </a:solidFill>
                <a:effectLst/>
                <a:latin typeface="+mn-lt"/>
                <a:ea typeface="+mn-ea"/>
                <a:cs typeface="+mn-cs"/>
              </a:rPr>
              <a:t>talet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där</a:t>
            </a:r>
            <a:r>
              <a:rPr lang="en-US" sz="1200" b="0" i="0" kern="1200" dirty="0">
                <a:solidFill>
                  <a:schemeClr val="tx1"/>
                </a:solidFill>
                <a:effectLst/>
                <a:latin typeface="+mn-lt"/>
                <a:ea typeface="+mn-ea"/>
                <a:cs typeface="+mn-cs"/>
              </a:rPr>
              <a:t> man </a:t>
            </a:r>
            <a:r>
              <a:rPr lang="en-US" sz="1200" b="0" i="0" kern="1200" dirty="0" err="1">
                <a:solidFill>
                  <a:schemeClr val="tx1"/>
                </a:solidFill>
                <a:effectLst/>
                <a:latin typeface="+mn-lt"/>
                <a:ea typeface="+mn-ea"/>
                <a:cs typeface="+mn-cs"/>
              </a:rPr>
              <a:t>kunde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konstatera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att</a:t>
            </a:r>
            <a:r>
              <a:rPr lang="en-US" sz="1200" b="0" i="0" kern="1200" dirty="0">
                <a:solidFill>
                  <a:schemeClr val="tx1"/>
                </a:solidFill>
                <a:effectLst/>
                <a:latin typeface="+mn-lt"/>
                <a:ea typeface="+mn-ea"/>
                <a:cs typeface="+mn-cs"/>
              </a:rPr>
              <a:t> 500 </a:t>
            </a:r>
            <a:r>
              <a:rPr lang="en-US" sz="1200" b="0" i="0" kern="1200" dirty="0" err="1">
                <a:solidFill>
                  <a:schemeClr val="tx1"/>
                </a:solidFill>
                <a:effectLst/>
                <a:latin typeface="+mn-lt"/>
                <a:ea typeface="+mn-ea"/>
                <a:cs typeface="+mn-cs"/>
              </a:rPr>
              <a:t>personer</a:t>
            </a:r>
            <a:r>
              <a:rPr lang="en-US" sz="1200" b="0" i="0" kern="1200" dirty="0">
                <a:solidFill>
                  <a:schemeClr val="tx1"/>
                </a:solidFill>
                <a:effectLst/>
                <a:latin typeface="+mn-lt"/>
                <a:ea typeface="+mn-ea"/>
                <a:cs typeface="+mn-cs"/>
              </a:rPr>
              <a:t> per </a:t>
            </a:r>
            <a:r>
              <a:rPr lang="en-US" sz="1200" b="0" i="0" kern="1200" dirty="0" err="1">
                <a:solidFill>
                  <a:schemeClr val="tx1"/>
                </a:solidFill>
                <a:effectLst/>
                <a:latin typeface="+mn-lt"/>
                <a:ea typeface="+mn-ea"/>
                <a:cs typeface="+mn-cs"/>
              </a:rPr>
              <a:t>år</a:t>
            </a:r>
            <a:r>
              <a:rPr lang="en-US" sz="1200" b="0" i="0" kern="1200" dirty="0">
                <a:solidFill>
                  <a:schemeClr val="tx1"/>
                </a:solidFill>
                <a:effectLst/>
                <a:latin typeface="+mn-lt"/>
                <a:ea typeface="+mn-ea"/>
                <a:cs typeface="+mn-cs"/>
              </a:rPr>
              <a:t> dog </a:t>
            </a:r>
            <a:r>
              <a:rPr lang="en-US" sz="1200" b="0" i="0" kern="1200" dirty="0" err="1">
                <a:solidFill>
                  <a:schemeClr val="tx1"/>
                </a:solidFill>
                <a:effectLst/>
                <a:latin typeface="+mn-lt"/>
                <a:ea typeface="+mn-ea"/>
                <a:cs typeface="+mn-cs"/>
              </a:rPr>
              <a:t>på</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grund</a:t>
            </a:r>
            <a:r>
              <a:rPr lang="en-US" sz="1200" b="0" i="0" kern="1200" dirty="0">
                <a:solidFill>
                  <a:schemeClr val="tx1"/>
                </a:solidFill>
                <a:effectLst/>
                <a:latin typeface="+mn-lt"/>
                <a:ea typeface="+mn-ea"/>
                <a:cs typeface="+mn-cs"/>
              </a:rPr>
              <a:t> av </a:t>
            </a:r>
            <a:r>
              <a:rPr lang="en-US" sz="1200" b="0" i="0" kern="1200" dirty="0" err="1">
                <a:solidFill>
                  <a:schemeClr val="tx1"/>
                </a:solidFill>
                <a:effectLst/>
                <a:latin typeface="+mn-lt"/>
                <a:ea typeface="+mn-ea"/>
                <a:cs typeface="+mn-cs"/>
              </a:rPr>
              <a:t>dålig</a:t>
            </a:r>
            <a:r>
              <a:rPr lang="en-US" sz="1200" b="0" i="0" kern="1200" dirty="0">
                <a:solidFill>
                  <a:schemeClr val="tx1"/>
                </a:solidFill>
                <a:effectLst/>
                <a:latin typeface="+mn-lt"/>
                <a:ea typeface="+mn-ea"/>
                <a:cs typeface="+mn-cs"/>
              </a:rPr>
              <a:t> ventilation, 40% av Svenska barn led av </a:t>
            </a:r>
            <a:r>
              <a:rPr lang="en-US" sz="1200" b="0" i="0" kern="1200" dirty="0" err="1">
                <a:solidFill>
                  <a:schemeClr val="tx1"/>
                </a:solidFill>
                <a:effectLst/>
                <a:latin typeface="+mn-lt"/>
                <a:ea typeface="+mn-ea"/>
                <a:cs typeface="+mn-cs"/>
              </a:rPr>
              <a:t>någon</a:t>
            </a:r>
            <a:r>
              <a:rPr lang="en-US" sz="1200" b="0" i="0" kern="1200" dirty="0">
                <a:solidFill>
                  <a:schemeClr val="tx1"/>
                </a:solidFill>
                <a:effectLst/>
                <a:latin typeface="+mn-lt"/>
                <a:ea typeface="+mn-ea"/>
                <a:cs typeface="+mn-cs"/>
              </a:rPr>
              <a:t> form av </a:t>
            </a:r>
            <a:r>
              <a:rPr lang="en-US" sz="1200" b="0" i="0" kern="1200" dirty="0" err="1">
                <a:solidFill>
                  <a:schemeClr val="tx1"/>
                </a:solidFill>
                <a:effectLst/>
                <a:latin typeface="+mn-lt"/>
                <a:ea typeface="+mn-ea"/>
                <a:cs typeface="+mn-cs"/>
              </a:rPr>
              <a:t>allergi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och</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eller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astma</a:t>
            </a:r>
            <a:r>
              <a:rPr lang="en-US" sz="1200" b="0" i="0" kern="1200" dirty="0">
                <a:solidFill>
                  <a:schemeClr val="tx1"/>
                </a:solidFill>
                <a:effectLst/>
                <a:latin typeface="+mn-lt"/>
                <a:ea typeface="+mn-ea"/>
                <a:cs typeface="+mn-cs"/>
              </a:rPr>
              <a:t>.</a:t>
            </a:r>
          </a:p>
          <a:p>
            <a:pPr rtl="0"/>
            <a:r>
              <a:rPr lang="en-US" sz="1200" b="0" i="0" kern="1200" dirty="0">
                <a:solidFill>
                  <a:schemeClr val="tx1"/>
                </a:solidFill>
                <a:effectLst/>
                <a:latin typeface="+mn-lt"/>
                <a:ea typeface="+mn-ea"/>
                <a:cs typeface="+mn-cs"/>
              </a:rPr>
              <a:t>Man </a:t>
            </a:r>
            <a:r>
              <a:rPr lang="en-US" sz="1200" b="0" i="0" kern="1200" dirty="0" err="1">
                <a:solidFill>
                  <a:schemeClr val="tx1"/>
                </a:solidFill>
                <a:effectLst/>
                <a:latin typeface="+mn-lt"/>
                <a:ea typeface="+mn-ea"/>
                <a:cs typeface="+mn-cs"/>
              </a:rPr>
              <a:t>kunde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även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konstatera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detta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a:t>
            </a:r>
            <a:r>
              <a:rPr lang="en-US" sz="1200" b="0" i="0" kern="1200" dirty="0">
                <a:solidFill>
                  <a:schemeClr val="tx1"/>
                </a:solidFill>
                <a:effectLst/>
                <a:latin typeface="+mn-lt"/>
                <a:ea typeface="+mn-ea"/>
                <a:cs typeface="+mn-cs"/>
              </a:rPr>
              <a:t> hade med </a:t>
            </a:r>
            <a:r>
              <a:rPr lang="en-US" sz="1200" b="0" i="0" kern="1200" dirty="0" err="1">
                <a:solidFill>
                  <a:schemeClr val="tx1"/>
                </a:solidFill>
                <a:effectLst/>
                <a:latin typeface="+mn-lt"/>
                <a:ea typeface="+mn-ea"/>
                <a:cs typeface="+mn-cs"/>
              </a:rPr>
              <a:t>att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utomhusluften</a:t>
            </a:r>
            <a:r>
              <a:rPr lang="en-US" sz="1200" b="0" i="0" kern="1200" dirty="0">
                <a:solidFill>
                  <a:schemeClr val="tx1"/>
                </a:solidFill>
                <a:effectLst/>
                <a:latin typeface="+mn-lt"/>
                <a:ea typeface="+mn-ea"/>
                <a:cs typeface="+mn-cs"/>
              </a:rPr>
              <a:t> hade blivit </a:t>
            </a:r>
            <a:r>
              <a:rPr lang="en-US" sz="1200" b="0" i="0" kern="1200" dirty="0" err="1">
                <a:solidFill>
                  <a:schemeClr val="tx1"/>
                </a:solidFill>
                <a:effectLst/>
                <a:latin typeface="+mn-lt"/>
                <a:ea typeface="+mn-ea"/>
                <a:cs typeface="+mn-cs"/>
              </a:rPr>
              <a:t>mer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försmutsad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då</a:t>
            </a:r>
            <a:r>
              <a:rPr lang="en-US" sz="1200" b="0" i="0" kern="1200" dirty="0">
                <a:solidFill>
                  <a:schemeClr val="tx1"/>
                </a:solidFill>
                <a:effectLst/>
                <a:latin typeface="+mn-lt"/>
                <a:ea typeface="+mn-ea"/>
                <a:cs typeface="+mn-cs"/>
              </a:rPr>
              <a:t> barn I </a:t>
            </a:r>
            <a:r>
              <a:rPr lang="en-US" sz="1200" b="0" i="0" kern="1200" dirty="0" err="1">
                <a:solidFill>
                  <a:schemeClr val="tx1"/>
                </a:solidFill>
                <a:effectLst/>
                <a:latin typeface="+mn-lt"/>
                <a:ea typeface="+mn-ea"/>
                <a:cs typeface="+mn-cs"/>
              </a:rPr>
              <a:t>norra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Svergie</a:t>
            </a:r>
            <a:r>
              <a:rPr lang="en-US" sz="1200" b="0" i="0" kern="1200" dirty="0">
                <a:solidFill>
                  <a:schemeClr val="tx1"/>
                </a:solidFill>
                <a:effectLst/>
                <a:latin typeface="+mn-lt"/>
                <a:ea typeface="+mn-ea"/>
                <a:cs typeface="+mn-cs"/>
              </a:rPr>
              <a:t> hade </a:t>
            </a:r>
            <a:r>
              <a:rPr lang="en-US" sz="1200" b="0" i="0" kern="1200" dirty="0" err="1">
                <a:solidFill>
                  <a:schemeClr val="tx1"/>
                </a:solidFill>
                <a:effectLst/>
                <a:latin typeface="+mn-lt"/>
                <a:ea typeface="+mn-ea"/>
                <a:cs typeface="+mn-cs"/>
              </a:rPr>
              <a:t>mer</a:t>
            </a:r>
            <a:r>
              <a:rPr lang="en-US" sz="1200" b="0" i="0" kern="1200" dirty="0">
                <a:solidFill>
                  <a:schemeClr val="tx1"/>
                </a:solidFill>
                <a:effectLst/>
                <a:latin typeface="+mn-lt"/>
                <a:ea typeface="+mn-ea"/>
                <a:cs typeface="+mn-cs"/>
              </a:rPr>
              <a:t> problem med </a:t>
            </a:r>
            <a:r>
              <a:rPr lang="en-US" sz="1200" b="0" i="0" kern="1200" dirty="0" err="1">
                <a:solidFill>
                  <a:schemeClr val="tx1"/>
                </a:solidFill>
                <a:effectLst/>
                <a:latin typeface="+mn-lt"/>
                <a:ea typeface="+mn-ea"/>
                <a:cs typeface="+mn-cs"/>
              </a:rPr>
              <a:t>allergier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astma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än</a:t>
            </a:r>
            <a:r>
              <a:rPr lang="en-US" sz="1200" b="0" i="0" kern="1200" dirty="0">
                <a:solidFill>
                  <a:schemeClr val="tx1"/>
                </a:solidFill>
                <a:effectLst/>
                <a:latin typeface="+mn-lt"/>
                <a:ea typeface="+mn-ea"/>
                <a:cs typeface="+mn-cs"/>
              </a:rPr>
              <a:t> barn I </a:t>
            </a:r>
            <a:r>
              <a:rPr lang="en-US" sz="1200" b="0" i="0" kern="1200" dirty="0" err="1">
                <a:solidFill>
                  <a:schemeClr val="tx1"/>
                </a:solidFill>
                <a:effectLst/>
                <a:latin typeface="+mn-lt"/>
                <a:ea typeface="+mn-ea"/>
                <a:cs typeface="+mn-cs"/>
              </a:rPr>
              <a:t>t.ex</a:t>
            </a:r>
            <a:r>
              <a:rPr lang="en-US" sz="1200" b="0" i="0" kern="1200" dirty="0">
                <a:solidFill>
                  <a:schemeClr val="tx1"/>
                </a:solidFill>
                <a:effectLst/>
                <a:latin typeface="+mn-lt"/>
                <a:ea typeface="+mn-ea"/>
                <a:cs typeface="+mn-cs"/>
              </a:rPr>
              <a:t>. Malmö.</a:t>
            </a:r>
          </a:p>
          <a:p>
            <a:pPr rtl="0"/>
            <a:endParaRPr lang="en-US" sz="1200" b="0" i="0" kern="1200" dirty="0">
              <a:solidFill>
                <a:schemeClr val="tx1"/>
              </a:solidFill>
              <a:effectLst/>
              <a:latin typeface="+mn-lt"/>
              <a:ea typeface="+mn-ea"/>
              <a:cs typeface="+mn-cs"/>
            </a:endParaRPr>
          </a:p>
          <a:p>
            <a:pPr rtl="0"/>
            <a:r>
              <a:rPr lang="en-US" sz="1200" b="0" i="0" kern="1200" dirty="0" err="1">
                <a:solidFill>
                  <a:schemeClr val="tx1"/>
                </a:solidFill>
                <a:effectLst/>
                <a:latin typeface="+mn-lt"/>
                <a:ea typeface="+mn-ea"/>
                <a:cs typeface="+mn-cs"/>
              </a:rPr>
              <a:t>Dessutom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upptäcktes</a:t>
            </a:r>
            <a:r>
              <a:rPr lang="en-US" sz="1200" b="0" i="0" kern="1200" dirty="0">
                <a:solidFill>
                  <a:schemeClr val="tx1"/>
                </a:solidFill>
                <a:effectLst/>
                <a:latin typeface="+mn-lt"/>
                <a:ea typeface="+mn-ea"/>
                <a:cs typeface="+mn-cs"/>
              </a:rPr>
              <a:t> det </a:t>
            </a:r>
            <a:r>
              <a:rPr lang="en-US" sz="1200" b="0" i="0" kern="1200" dirty="0" err="1">
                <a:solidFill>
                  <a:schemeClr val="tx1"/>
                </a:solidFill>
                <a:effectLst/>
                <a:latin typeface="+mn-lt"/>
                <a:ea typeface="+mn-ea"/>
                <a:cs typeface="+mn-cs"/>
              </a:rPr>
              <a:t>höga</a:t>
            </a:r>
            <a:r>
              <a:rPr lang="en-US" sz="1200" b="0" i="0" kern="1200" dirty="0">
                <a:solidFill>
                  <a:schemeClr val="tx1"/>
                </a:solidFill>
                <a:effectLst/>
                <a:latin typeface="+mn-lt"/>
                <a:ea typeface="+mn-ea"/>
                <a:cs typeface="+mn-cs"/>
              </a:rPr>
              <a:t> radon-halter I </a:t>
            </a:r>
            <a:r>
              <a:rPr lang="en-US" sz="1200" b="0" i="0" kern="1200" dirty="0" err="1">
                <a:solidFill>
                  <a:schemeClr val="tx1"/>
                </a:solidFill>
                <a:effectLst/>
                <a:latin typeface="+mn-lt"/>
                <a:ea typeface="+mn-ea"/>
                <a:cs typeface="+mn-cs"/>
              </a:rPr>
              <a:t>våra</a:t>
            </a:r>
            <a:r>
              <a:rPr lang="en-US" sz="1200" b="0" i="0" kern="1200" dirty="0">
                <a:solidFill>
                  <a:schemeClr val="tx1"/>
                </a:solidFill>
                <a:effectLst/>
                <a:latin typeface="+mn-lt"/>
                <a:ea typeface="+mn-ea"/>
                <a:cs typeface="+mn-cs"/>
              </a:rPr>
              <a:t> hem.</a:t>
            </a:r>
          </a:p>
          <a:p>
            <a:pPr rtl="0"/>
            <a:endParaRPr lang="en-US" sz="1200" b="0" i="0" kern="1200" dirty="0">
              <a:solidFill>
                <a:schemeClr val="tx1"/>
              </a:solidFill>
              <a:effectLst/>
              <a:latin typeface="+mn-lt"/>
              <a:ea typeface="+mn-ea"/>
              <a:cs typeface="+mn-cs"/>
            </a:endParaRPr>
          </a:p>
          <a:p>
            <a:pPr rtl="0"/>
            <a:endParaRPr lang="sv-SE" dirty="0"/>
          </a:p>
        </p:txBody>
      </p:sp>
      <p:sp>
        <p:nvSpPr>
          <p:cNvPr id="4" name="Platshållare för bildnummer 3"/>
          <p:cNvSpPr>
            <a:spLocks noGrp="1"/>
          </p:cNvSpPr>
          <p:nvPr>
            <p:ph type="sldNum" sz="quarter" idx="10"/>
          </p:nvPr>
        </p:nvSpPr>
        <p:spPr/>
        <p:txBody>
          <a:bodyPr/>
          <a:lstStyle/>
          <a:p>
            <a:fld id="{D53800F1-2BEA-49D1-8953-FB105A523864}" type="slidenum">
              <a:rPr lang="sv-SE" smtClean="0"/>
              <a:t>3</a:t>
            </a:fld>
            <a:endParaRPr lang="sv-SE" dirty="0"/>
          </a:p>
        </p:txBody>
      </p:sp>
    </p:spTree>
    <p:extLst>
      <p:ext uri="{BB962C8B-B14F-4D97-AF65-F5344CB8AC3E}">
        <p14:creationId xmlns:p14="http://schemas.microsoft.com/office/powerpoint/2010/main" val="270565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en-US" sz="1200" b="0" i="0" kern="1200" dirty="0">
                <a:solidFill>
                  <a:schemeClr val="tx1"/>
                </a:solidFill>
                <a:effectLst/>
                <a:latin typeface="+mn-lt"/>
                <a:ea typeface="+mn-ea"/>
                <a:cs typeface="+mn-cs"/>
              </a:rPr>
              <a:t>I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studie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från</a:t>
            </a:r>
            <a:r>
              <a:rPr lang="en-US" sz="1200" b="0" i="0" kern="1200" dirty="0">
                <a:solidFill>
                  <a:schemeClr val="tx1"/>
                </a:solidFill>
                <a:effectLst/>
                <a:latin typeface="+mn-lt"/>
                <a:ea typeface="+mn-ea"/>
                <a:cs typeface="+mn-cs"/>
              </a:rPr>
              <a:t> 1991 (ELIB-</a:t>
            </a:r>
            <a:r>
              <a:rPr lang="en-US" sz="1200" b="0" i="0" kern="1200" dirty="0" err="1">
                <a:solidFill>
                  <a:schemeClr val="tx1"/>
                </a:solidFill>
                <a:effectLst/>
                <a:latin typeface="+mn-lt"/>
                <a:ea typeface="+mn-ea"/>
                <a:cs typeface="+mn-cs"/>
              </a:rPr>
              <a:t>studien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så</a:t>
            </a:r>
            <a:r>
              <a:rPr lang="en-US" sz="1200" b="0" i="0" kern="1200" dirty="0">
                <a:solidFill>
                  <a:schemeClr val="tx1"/>
                </a:solidFill>
                <a:effectLst/>
                <a:latin typeface="+mn-lt"/>
                <a:ea typeface="+mn-ea"/>
                <a:cs typeface="+mn-cs"/>
              </a:rPr>
              <a:t> tog man </a:t>
            </a:r>
            <a:r>
              <a:rPr lang="en-US" sz="1200" b="0" i="0" kern="1200" dirty="0" err="1">
                <a:solidFill>
                  <a:schemeClr val="tx1"/>
                </a:solidFill>
                <a:effectLst/>
                <a:latin typeface="+mn-lt"/>
                <a:ea typeface="+mn-ea"/>
                <a:cs typeface="+mn-cs"/>
              </a:rPr>
              <a:t>fram</a:t>
            </a:r>
            <a:r>
              <a:rPr lang="en-US" sz="1200" b="0" i="0" kern="1200" dirty="0">
                <a:solidFill>
                  <a:schemeClr val="tx1"/>
                </a:solidFill>
                <a:effectLst/>
                <a:latin typeface="+mn-lt"/>
                <a:ea typeface="+mn-ea"/>
                <a:cs typeface="+mn-cs"/>
              </a:rPr>
              <a:t> den </a:t>
            </a:r>
            <a:r>
              <a:rPr lang="en-US" sz="1200" b="0" i="0" kern="1200" dirty="0" err="1">
                <a:solidFill>
                  <a:schemeClr val="tx1"/>
                </a:solidFill>
                <a:effectLst/>
                <a:latin typeface="+mn-lt"/>
                <a:ea typeface="+mn-ea"/>
                <a:cs typeface="+mn-cs"/>
              </a:rPr>
              <a:t>genomsnittliga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luftomsättningen</a:t>
            </a:r>
            <a:r>
              <a:rPr lang="en-US" sz="1200" b="0" i="0" kern="1200" dirty="0">
                <a:solidFill>
                  <a:schemeClr val="tx1"/>
                </a:solidFill>
                <a:effectLst/>
                <a:latin typeface="+mn-lt"/>
                <a:ea typeface="+mn-ea"/>
                <a:cs typeface="+mn-cs"/>
              </a:rPr>
              <a:t> vi hade I </a:t>
            </a:r>
            <a:r>
              <a:rPr lang="en-US" sz="1200" b="0" i="0" kern="1200" dirty="0" err="1">
                <a:solidFill>
                  <a:schemeClr val="tx1"/>
                </a:solidFill>
                <a:effectLst/>
                <a:latin typeface="+mn-lt"/>
                <a:ea typeface="+mn-ea"/>
                <a:cs typeface="+mn-cs"/>
              </a:rPr>
              <a:t>våra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fastigheter</a:t>
            </a:r>
            <a:r>
              <a:rPr lang="en-US" sz="1200" b="0" i="0" kern="1200" dirty="0">
                <a:solidFill>
                  <a:schemeClr val="tx1"/>
                </a:solidFill>
                <a:effectLst/>
                <a:latin typeface="+mn-lt"/>
                <a:ea typeface="+mn-ea"/>
                <a:cs typeface="+mn-cs"/>
              </a:rPr>
              <a:t> runt om I </a:t>
            </a:r>
            <a:r>
              <a:rPr lang="en-US" sz="1200" b="0" i="0" kern="1200" dirty="0" err="1">
                <a:solidFill>
                  <a:schemeClr val="tx1"/>
                </a:solidFill>
                <a:effectLst/>
                <a:latin typeface="+mn-lt"/>
                <a:ea typeface="+mn-ea"/>
                <a:cs typeface="+mn-cs"/>
              </a:rPr>
              <a:t>landet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Detta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jämfördes</a:t>
            </a:r>
            <a:r>
              <a:rPr lang="en-US" sz="1200" b="0" i="0" kern="1200" dirty="0">
                <a:solidFill>
                  <a:schemeClr val="tx1"/>
                </a:solidFill>
                <a:effectLst/>
                <a:latin typeface="+mn-lt"/>
                <a:ea typeface="+mn-ea"/>
                <a:cs typeface="+mn-cs"/>
              </a:rPr>
              <a:t> med </a:t>
            </a:r>
            <a:r>
              <a:rPr lang="en-US" sz="1200" b="0" i="0" kern="1200" dirty="0" err="1">
                <a:solidFill>
                  <a:schemeClr val="tx1"/>
                </a:solidFill>
                <a:effectLst/>
                <a:latin typeface="+mn-lt"/>
                <a:ea typeface="+mn-ea"/>
                <a:cs typeface="+mn-cs"/>
              </a:rPr>
              <a:t>två</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tidigare</a:t>
            </a:r>
            <a:r>
              <a:rPr lang="en-US" sz="1200" b="0" i="0" kern="1200" dirty="0">
                <a:solidFill>
                  <a:schemeClr val="tx1"/>
                </a:solidFill>
                <a:effectLst/>
                <a:latin typeface="+mn-lt"/>
                <a:ea typeface="+mn-ea"/>
                <a:cs typeface="+mn-cs"/>
              </a:rPr>
              <a:t> studier </a:t>
            </a:r>
            <a:r>
              <a:rPr lang="en-US" sz="1200" b="0" i="0" kern="1200" dirty="0" err="1">
                <a:solidFill>
                  <a:schemeClr val="tx1"/>
                </a:solidFill>
                <a:effectLst/>
                <a:latin typeface="+mn-lt"/>
                <a:ea typeface="+mn-ea"/>
                <a:cs typeface="+mn-cs"/>
              </a:rPr>
              <a:t>från</a:t>
            </a:r>
            <a:r>
              <a:rPr lang="en-US" sz="1200" b="0" i="0" kern="1200" dirty="0">
                <a:solidFill>
                  <a:schemeClr val="tx1"/>
                </a:solidFill>
                <a:effectLst/>
                <a:latin typeface="+mn-lt"/>
                <a:ea typeface="+mn-ea"/>
                <a:cs typeface="+mn-cs"/>
              </a:rPr>
              <a:t> 1948 </a:t>
            </a:r>
            <a:r>
              <a:rPr lang="en-US" sz="1200" b="0" i="0" kern="1200" dirty="0" err="1">
                <a:solidFill>
                  <a:schemeClr val="tx1"/>
                </a:solidFill>
                <a:effectLst/>
                <a:latin typeface="+mn-lt"/>
                <a:ea typeface="+mn-ea"/>
                <a:cs typeface="+mn-cs"/>
              </a:rPr>
              <a:t>samt</a:t>
            </a:r>
            <a:r>
              <a:rPr lang="en-US" sz="1200" b="0" i="0" kern="1200" dirty="0">
                <a:solidFill>
                  <a:schemeClr val="tx1"/>
                </a:solidFill>
                <a:effectLst/>
                <a:latin typeface="+mn-lt"/>
                <a:ea typeface="+mn-ea"/>
                <a:cs typeface="+mn-cs"/>
              </a:rPr>
              <a:t> 1968 </a:t>
            </a:r>
            <a:r>
              <a:rPr lang="en-US" sz="1200" b="0" i="0" kern="1200" dirty="0" err="1">
                <a:solidFill>
                  <a:schemeClr val="tx1"/>
                </a:solidFill>
                <a:effectLst/>
                <a:latin typeface="+mn-lt"/>
                <a:ea typeface="+mn-ea"/>
                <a:cs typeface="+mn-cs"/>
              </a:rPr>
              <a:t>där</a:t>
            </a:r>
            <a:r>
              <a:rPr lang="en-US" sz="1200" b="0" i="0" kern="1200" dirty="0">
                <a:solidFill>
                  <a:schemeClr val="tx1"/>
                </a:solidFill>
                <a:effectLst/>
                <a:latin typeface="+mn-lt"/>
                <a:ea typeface="+mn-ea"/>
                <a:cs typeface="+mn-cs"/>
              </a:rPr>
              <a:t> man </a:t>
            </a:r>
            <a:r>
              <a:rPr lang="en-US" sz="1200" b="0" i="0" kern="1200" dirty="0" err="1">
                <a:solidFill>
                  <a:schemeClr val="tx1"/>
                </a:solidFill>
                <a:effectLst/>
                <a:latin typeface="+mn-lt"/>
                <a:ea typeface="+mn-ea"/>
                <a:cs typeface="+mn-cs"/>
              </a:rPr>
              <a:t>kunde</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tydlig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skillnad</a:t>
            </a:r>
            <a:r>
              <a:rPr lang="en-US" sz="1200" b="0" i="0" kern="1200" dirty="0">
                <a:solidFill>
                  <a:schemeClr val="tx1"/>
                </a:solidFill>
                <a:effectLst/>
                <a:latin typeface="+mn-lt"/>
                <a:ea typeface="+mn-ea"/>
                <a:cs typeface="+mn-cs"/>
              </a:rPr>
              <a:t>.</a:t>
            </a:r>
          </a:p>
          <a:p>
            <a:pPr rtl="0"/>
            <a:r>
              <a:rPr lang="en-US" sz="1200" b="0" i="0" kern="1200" dirty="0">
                <a:solidFill>
                  <a:schemeClr val="tx1"/>
                </a:solidFill>
                <a:effectLst/>
                <a:latin typeface="+mn-lt"/>
                <a:ea typeface="+mn-ea"/>
                <a:cs typeface="+mn-cs"/>
              </a:rPr>
              <a:t>In a survey in 1991 in which the air exchange (</a:t>
            </a:r>
            <a:r>
              <a:rPr lang="en-US" sz="1200" b="0" i="0" kern="1200" dirty="0" err="1">
                <a:solidFill>
                  <a:schemeClr val="tx1"/>
                </a:solidFill>
                <a:effectLst/>
                <a:latin typeface="+mn-lt"/>
                <a:ea typeface="+mn-ea"/>
                <a:cs typeface="+mn-cs"/>
              </a:rPr>
              <a:t>luftomsättning</a:t>
            </a:r>
            <a:r>
              <a:rPr lang="en-US" sz="1200" b="0" i="0" kern="1200" dirty="0">
                <a:solidFill>
                  <a:schemeClr val="tx1"/>
                </a:solidFill>
                <a:effectLst/>
                <a:latin typeface="+mn-lt"/>
                <a:ea typeface="+mn-ea"/>
                <a:cs typeface="+mn-cs"/>
              </a:rPr>
              <a:t>) in our homes was investigated, it was found that significantly reduced air flows.</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When compared with previous studies from 1948 and 1968, it was possible to find significantly reduced air flows.</a:t>
            </a:r>
          </a:p>
          <a:p>
            <a:pPr rtl="0"/>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Example: If we have a house that is 300 m3. So the average airflow 1948: 360 m3/h, 1968 240 m3/h and 1991 120 m3/h</a:t>
            </a:r>
          </a:p>
          <a:p>
            <a:pPr rtl="0"/>
            <a:endParaRPr lang="sv-SE" dirty="0"/>
          </a:p>
        </p:txBody>
      </p:sp>
      <p:sp>
        <p:nvSpPr>
          <p:cNvPr id="4" name="Platshållare för bildnummer 3"/>
          <p:cNvSpPr>
            <a:spLocks noGrp="1"/>
          </p:cNvSpPr>
          <p:nvPr>
            <p:ph type="sldNum" sz="quarter" idx="10"/>
          </p:nvPr>
        </p:nvSpPr>
        <p:spPr/>
        <p:txBody>
          <a:bodyPr/>
          <a:lstStyle/>
          <a:p>
            <a:fld id="{D53800F1-2BEA-49D1-8953-FB105A523864}" type="slidenum">
              <a:rPr lang="sv-SE" smtClean="0"/>
              <a:t>4</a:t>
            </a:fld>
            <a:endParaRPr lang="sv-SE" dirty="0"/>
          </a:p>
        </p:txBody>
      </p:sp>
    </p:spTree>
    <p:extLst>
      <p:ext uri="{BB962C8B-B14F-4D97-AF65-F5344CB8AC3E}">
        <p14:creationId xmlns:p14="http://schemas.microsoft.com/office/powerpoint/2010/main" val="189477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en-US" dirty="0"/>
              <a:t>Man </a:t>
            </a:r>
            <a:r>
              <a:rPr lang="en-US" dirty="0" err="1"/>
              <a:t>kom</a:t>
            </a:r>
            <a:r>
              <a:rPr lang="en-US" dirty="0"/>
              <a:t> </a:t>
            </a:r>
            <a:r>
              <a:rPr lang="en-US" dirty="0" err="1"/>
              <a:t>fram</a:t>
            </a:r>
            <a:r>
              <a:rPr lang="en-US" dirty="0"/>
              <a:t> till </a:t>
            </a:r>
            <a:r>
              <a:rPr lang="en-US" dirty="0" err="1"/>
              <a:t>att</a:t>
            </a:r>
            <a:r>
              <a:rPr lang="en-US" dirty="0"/>
              <a:t> </a:t>
            </a:r>
            <a:r>
              <a:rPr lang="en-US" dirty="0" err="1"/>
              <a:t>problemet</a:t>
            </a:r>
            <a:r>
              <a:rPr lang="en-US" dirty="0"/>
              <a:t> </a:t>
            </a:r>
            <a:r>
              <a:rPr lang="en-US" dirty="0" err="1"/>
              <a:t>inte</a:t>
            </a:r>
            <a:r>
              <a:rPr lang="en-US" dirty="0"/>
              <a:t> var </a:t>
            </a:r>
            <a:r>
              <a:rPr lang="en-US" dirty="0" err="1"/>
              <a:t>dåliga</a:t>
            </a:r>
            <a:r>
              <a:rPr lang="en-US" dirty="0"/>
              <a:t> </a:t>
            </a:r>
            <a:r>
              <a:rPr lang="en-US" dirty="0" err="1"/>
              <a:t>byggregler</a:t>
            </a:r>
            <a:r>
              <a:rPr lang="en-US" dirty="0"/>
              <a:t> </a:t>
            </a:r>
            <a:r>
              <a:rPr lang="en-US" dirty="0" err="1"/>
              <a:t>utan</a:t>
            </a:r>
            <a:r>
              <a:rPr lang="en-US" dirty="0"/>
              <a:t> det </a:t>
            </a:r>
            <a:r>
              <a:rPr lang="en-US" dirty="0" err="1"/>
              <a:t>låg</a:t>
            </a:r>
            <a:r>
              <a:rPr lang="en-US" dirty="0"/>
              <a:t> </a:t>
            </a:r>
            <a:r>
              <a:rPr lang="en-US" dirty="0" err="1"/>
              <a:t>mer</a:t>
            </a:r>
            <a:r>
              <a:rPr lang="en-US" dirty="0"/>
              <a:t> I </a:t>
            </a:r>
            <a:r>
              <a:rPr lang="en-US" dirty="0" err="1"/>
              <a:t>uppföljningen</a:t>
            </a:r>
            <a:r>
              <a:rPr lang="en-US" dirty="0"/>
              <a:t> av </a:t>
            </a:r>
            <a:r>
              <a:rPr lang="en-US" dirty="0" err="1"/>
              <a:t>kraven</a:t>
            </a:r>
            <a:r>
              <a:rPr lang="en-US" dirty="0"/>
              <a:t>. </a:t>
            </a:r>
            <a:r>
              <a:rPr lang="en-US" dirty="0" err="1"/>
              <a:t>Bl.a</a:t>
            </a:r>
            <a:r>
              <a:rPr lang="en-US" dirty="0"/>
              <a:t>. </a:t>
            </a:r>
            <a:r>
              <a:rPr lang="en-US" dirty="0" err="1"/>
              <a:t>så</a:t>
            </a:r>
            <a:r>
              <a:rPr lang="en-US" dirty="0"/>
              <a:t> </a:t>
            </a:r>
            <a:r>
              <a:rPr lang="en-US" dirty="0" err="1"/>
              <a:t>påverkade</a:t>
            </a:r>
            <a:r>
              <a:rPr lang="en-US" dirty="0"/>
              <a:t> den </a:t>
            </a:r>
            <a:r>
              <a:rPr lang="en-US" dirty="0" err="1"/>
              <a:t>energikris</a:t>
            </a:r>
            <a:r>
              <a:rPr lang="en-US" dirty="0"/>
              <a:t> vi hade </a:t>
            </a:r>
            <a:r>
              <a:rPr lang="en-US" dirty="0" err="1"/>
              <a:t>på</a:t>
            </a:r>
            <a:r>
              <a:rPr lang="en-US" dirty="0"/>
              <a:t> 70-80 </a:t>
            </a:r>
            <a:r>
              <a:rPr lang="en-US" dirty="0" err="1"/>
              <a:t>talet</a:t>
            </a:r>
            <a:r>
              <a:rPr lang="en-US" dirty="0"/>
              <a:t> till </a:t>
            </a:r>
            <a:r>
              <a:rPr lang="en-US" dirty="0" err="1"/>
              <a:t>att</a:t>
            </a:r>
            <a:r>
              <a:rPr lang="en-US" dirty="0"/>
              <a:t> vi </a:t>
            </a:r>
            <a:r>
              <a:rPr lang="en-US" dirty="0" err="1"/>
              <a:t>skapade</a:t>
            </a:r>
            <a:r>
              <a:rPr lang="en-US" dirty="0"/>
              <a:t> </a:t>
            </a:r>
            <a:r>
              <a:rPr lang="en-US" dirty="0" err="1"/>
              <a:t>tätare</a:t>
            </a:r>
            <a:r>
              <a:rPr lang="en-US" dirty="0"/>
              <a:t> </a:t>
            </a:r>
            <a:r>
              <a:rPr lang="en-US" dirty="0" err="1"/>
              <a:t>byggnader</a:t>
            </a:r>
            <a:r>
              <a:rPr lang="en-US" dirty="0"/>
              <a:t> </a:t>
            </a:r>
            <a:r>
              <a:rPr lang="en-US" dirty="0" err="1"/>
              <a:t>för</a:t>
            </a:r>
            <a:r>
              <a:rPr lang="en-US" dirty="0"/>
              <a:t> </a:t>
            </a:r>
            <a:r>
              <a:rPr lang="en-US" dirty="0" err="1"/>
              <a:t>att</a:t>
            </a:r>
            <a:r>
              <a:rPr lang="en-US" dirty="0"/>
              <a:t> </a:t>
            </a:r>
            <a:r>
              <a:rPr lang="en-US" dirty="0" err="1"/>
              <a:t>minska</a:t>
            </a:r>
            <a:r>
              <a:rPr lang="en-US" dirty="0"/>
              <a:t> </a:t>
            </a:r>
            <a:r>
              <a:rPr lang="en-US" dirty="0" err="1"/>
              <a:t>energiförbruktningen</a:t>
            </a:r>
            <a:r>
              <a:rPr lang="en-US" dirty="0"/>
              <a:t> </a:t>
            </a:r>
            <a:r>
              <a:rPr lang="en-US" dirty="0" err="1"/>
              <a:t>utan</a:t>
            </a:r>
            <a:r>
              <a:rPr lang="en-US" dirty="0"/>
              <a:t> </a:t>
            </a:r>
            <a:r>
              <a:rPr lang="en-US" dirty="0" err="1"/>
              <a:t>att</a:t>
            </a:r>
            <a:r>
              <a:rPr lang="en-US" dirty="0"/>
              <a:t> ta </a:t>
            </a:r>
            <a:r>
              <a:rPr lang="en-US" dirty="0" err="1"/>
              <a:t>hänsyn</a:t>
            </a:r>
            <a:r>
              <a:rPr lang="en-US" dirty="0"/>
              <a:t> till </a:t>
            </a:r>
            <a:r>
              <a:rPr lang="en-US" dirty="0" err="1"/>
              <a:t>ventilationen</a:t>
            </a:r>
            <a:r>
              <a:rPr lang="en-US" dirty="0"/>
              <a:t>.</a:t>
            </a:r>
          </a:p>
          <a:p>
            <a:pPr rtl="0"/>
            <a:endParaRPr lang="sv-SE" dirty="0"/>
          </a:p>
          <a:p>
            <a:pPr rtl="0"/>
            <a:r>
              <a:rPr lang="sv-SE" dirty="0"/>
              <a:t>OVK infördes i svensk lag år 1991.</a:t>
            </a:r>
            <a:endParaRPr lang="en-US" dirty="0"/>
          </a:p>
        </p:txBody>
      </p:sp>
      <p:sp>
        <p:nvSpPr>
          <p:cNvPr id="4" name="Platshållare för bildnummer 3"/>
          <p:cNvSpPr>
            <a:spLocks noGrp="1"/>
          </p:cNvSpPr>
          <p:nvPr>
            <p:ph type="sldNum" sz="quarter" idx="10"/>
          </p:nvPr>
        </p:nvSpPr>
        <p:spPr/>
        <p:txBody>
          <a:bodyPr/>
          <a:lstStyle/>
          <a:p>
            <a:fld id="{D53800F1-2BEA-49D1-8953-FB105A523864}" type="slidenum">
              <a:rPr lang="sv-SE" smtClean="0"/>
              <a:t>5</a:t>
            </a:fld>
            <a:endParaRPr lang="sv-SE" dirty="0"/>
          </a:p>
        </p:txBody>
      </p:sp>
    </p:spTree>
    <p:extLst>
      <p:ext uri="{BB962C8B-B14F-4D97-AF65-F5344CB8AC3E}">
        <p14:creationId xmlns:p14="http://schemas.microsoft.com/office/powerpoint/2010/main" val="355125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dirty="0"/>
              <a:t>Det är alltid fastighetsägaren som ansvarar för ventilationen i våra fastighetsägare. Både vid uppförande, vid ändring samt att underhållet efterlevs.</a:t>
            </a:r>
          </a:p>
          <a:p>
            <a:pPr fontAlgn="t"/>
            <a:r>
              <a:rPr lang="en-US" sz="1200" b="0" i="0" kern="1200" dirty="0">
                <a:solidFill>
                  <a:schemeClr val="tx1"/>
                </a:solidFill>
                <a:effectLst/>
                <a:latin typeface="+mn-lt"/>
                <a:ea typeface="+mn-ea"/>
                <a:cs typeface="+mn-cs"/>
              </a:rPr>
              <a:t>It is always the property owner who is responsible for the ventilation of our property owners. Both during construction, during modification and maintenance.</a:t>
            </a:r>
          </a:p>
          <a:p>
            <a:pPr fontAlgn="t"/>
            <a:endParaRPr lang="en-US" sz="1200" b="0" i="0" kern="1200" dirty="0">
              <a:solidFill>
                <a:schemeClr val="tx1"/>
              </a:solidFill>
              <a:effectLst/>
              <a:latin typeface="+mn-lt"/>
              <a:ea typeface="+mn-ea"/>
              <a:cs typeface="+mn-cs"/>
            </a:endParaRPr>
          </a:p>
          <a:p>
            <a:pPr fontAlgn="t"/>
            <a:r>
              <a:rPr lang="en-US" sz="1200" b="0" i="0" kern="1200" dirty="0" err="1">
                <a:solidFill>
                  <a:schemeClr val="tx1"/>
                </a:solidFill>
                <a:effectLst/>
                <a:latin typeface="+mn-lt"/>
                <a:ea typeface="+mn-ea"/>
                <a:cs typeface="+mn-cs"/>
              </a:rPr>
              <a:t>Kommunen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ansvarar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för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tillsynen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över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fastighetsägarna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sköter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åttaganden</a:t>
            </a: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 municipality is responsible for the supervision that the property owners take care of their commitments</a:t>
            </a:r>
          </a:p>
          <a:p>
            <a:pPr fontAlgn="t"/>
            <a:endParaRPr lang="en-US" sz="1200" b="0" i="0" kern="1200" dirty="0">
              <a:solidFill>
                <a:schemeClr val="tx1"/>
              </a:solidFill>
              <a:effectLst/>
              <a:latin typeface="+mn-lt"/>
              <a:ea typeface="+mn-ea"/>
              <a:cs typeface="+mn-cs"/>
            </a:endParaRPr>
          </a:p>
          <a:p>
            <a:pPr rtl="0"/>
            <a:endParaRPr lang="sv-SE" dirty="0"/>
          </a:p>
        </p:txBody>
      </p:sp>
      <p:sp>
        <p:nvSpPr>
          <p:cNvPr id="4" name="Platshållare för bildnummer 3"/>
          <p:cNvSpPr>
            <a:spLocks noGrp="1"/>
          </p:cNvSpPr>
          <p:nvPr>
            <p:ph type="sldNum" sz="quarter" idx="10"/>
          </p:nvPr>
        </p:nvSpPr>
        <p:spPr/>
        <p:txBody>
          <a:bodyPr/>
          <a:lstStyle/>
          <a:p>
            <a:fld id="{D53800F1-2BEA-49D1-8953-FB105A523864}" type="slidenum">
              <a:rPr lang="sv-SE" smtClean="0"/>
              <a:t>6</a:t>
            </a:fld>
            <a:endParaRPr lang="sv-SE" dirty="0"/>
          </a:p>
        </p:txBody>
      </p:sp>
    </p:spTree>
    <p:extLst>
      <p:ext uri="{BB962C8B-B14F-4D97-AF65-F5344CB8AC3E}">
        <p14:creationId xmlns:p14="http://schemas.microsoft.com/office/powerpoint/2010/main" val="300314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dirty="0"/>
              <a:t>Alla nya fastigheter måste besiktas innan fastighetsägaren får börja använda fastigheten.</a:t>
            </a:r>
          </a:p>
          <a:p>
            <a:pPr rtl="0"/>
            <a:r>
              <a:rPr lang="sv-SE" dirty="0"/>
              <a:t>All new </a:t>
            </a:r>
            <a:r>
              <a:rPr lang="sv-SE" dirty="0" err="1"/>
              <a:t>building</a:t>
            </a:r>
            <a:r>
              <a:rPr lang="sv-SE" dirty="0"/>
              <a:t> </a:t>
            </a:r>
            <a:r>
              <a:rPr lang="sv-SE" dirty="0" err="1"/>
              <a:t>most</a:t>
            </a:r>
            <a:r>
              <a:rPr lang="sv-SE" dirty="0"/>
              <a:t> be </a:t>
            </a:r>
            <a:r>
              <a:rPr lang="sv-SE" dirty="0" err="1"/>
              <a:t>inspected</a:t>
            </a:r>
            <a:r>
              <a:rPr lang="sv-SE" dirty="0"/>
              <a:t> </a:t>
            </a:r>
            <a:r>
              <a:rPr lang="sv-SE" dirty="0" err="1"/>
              <a:t>before</a:t>
            </a:r>
            <a:r>
              <a:rPr lang="sv-SE" dirty="0"/>
              <a:t> the </a:t>
            </a:r>
            <a:r>
              <a:rPr lang="sv-SE" dirty="0" err="1"/>
              <a:t>owner</a:t>
            </a:r>
            <a:r>
              <a:rPr lang="sv-SE" dirty="0"/>
              <a:t> is </a:t>
            </a:r>
            <a:r>
              <a:rPr lang="sv-SE" dirty="0" err="1"/>
              <a:t>allowed</a:t>
            </a:r>
            <a:r>
              <a:rPr lang="sv-SE" dirty="0"/>
              <a:t> to </a:t>
            </a:r>
            <a:r>
              <a:rPr lang="sv-SE" dirty="0" err="1"/>
              <a:t>use</a:t>
            </a:r>
            <a:r>
              <a:rPr lang="sv-SE" dirty="0"/>
              <a:t> it.</a:t>
            </a:r>
          </a:p>
          <a:p>
            <a:pPr rtl="0"/>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Återkommande besiktningar ska genomföras i samtliga byggnader utom ekonomibyggnader, en- och tvåbostadshus samt </a:t>
            </a:r>
            <a:r>
              <a:rPr lang="sv-SE" dirty="0" err="1"/>
              <a:t>industibyggnader</a:t>
            </a:r>
            <a:r>
              <a:rPr lang="sv-SE" dirty="0"/>
              <a:t>. Återkommer till intervallerna i nästa bild.</a:t>
            </a:r>
          </a:p>
          <a:p>
            <a:pPr rtl="0"/>
            <a:r>
              <a:rPr lang="sv-SE" dirty="0" err="1"/>
              <a:t>After</a:t>
            </a:r>
            <a:r>
              <a:rPr lang="sv-SE" dirty="0"/>
              <a:t> </a:t>
            </a:r>
            <a:r>
              <a:rPr lang="sv-SE" dirty="0" err="1"/>
              <a:t>that</a:t>
            </a:r>
            <a:r>
              <a:rPr lang="sv-SE" dirty="0"/>
              <a:t> all </a:t>
            </a:r>
            <a:r>
              <a:rPr lang="sv-SE" dirty="0" err="1"/>
              <a:t>buildings</a:t>
            </a:r>
            <a:r>
              <a:rPr lang="sv-SE" dirty="0"/>
              <a:t> </a:t>
            </a:r>
            <a:r>
              <a:rPr lang="sv-SE" dirty="0" err="1"/>
              <a:t>except</a:t>
            </a:r>
            <a:r>
              <a:rPr lang="sv-SE" dirty="0"/>
              <a:t> </a:t>
            </a:r>
            <a:r>
              <a:rPr lang="sv-SE" dirty="0" err="1"/>
              <a:t>agricultural</a:t>
            </a:r>
            <a:r>
              <a:rPr lang="sv-SE" dirty="0"/>
              <a:t> </a:t>
            </a:r>
            <a:r>
              <a:rPr lang="sv-SE" dirty="0" err="1"/>
              <a:t>buildings</a:t>
            </a:r>
            <a:r>
              <a:rPr lang="sv-SE" dirty="0"/>
              <a:t> (ekonomibyggnader), </a:t>
            </a:r>
            <a:r>
              <a:rPr lang="sv-SE" dirty="0" err="1"/>
              <a:t>single</a:t>
            </a:r>
            <a:r>
              <a:rPr lang="sv-SE" dirty="0"/>
              <a:t> and </a:t>
            </a:r>
            <a:r>
              <a:rPr lang="sv-SE" dirty="0" err="1"/>
              <a:t>two-family</a:t>
            </a:r>
            <a:r>
              <a:rPr lang="sv-SE" dirty="0"/>
              <a:t> houses and </a:t>
            </a:r>
            <a:r>
              <a:rPr lang="sv-SE" dirty="0" err="1"/>
              <a:t>industrial</a:t>
            </a:r>
            <a:r>
              <a:rPr lang="sv-SE" dirty="0"/>
              <a:t> </a:t>
            </a:r>
            <a:r>
              <a:rPr lang="sv-SE" dirty="0" err="1"/>
              <a:t>buildings</a:t>
            </a:r>
            <a:r>
              <a:rPr lang="sv-SE" dirty="0"/>
              <a:t> must be </a:t>
            </a:r>
            <a:r>
              <a:rPr lang="sv-SE" dirty="0" err="1"/>
              <a:t>inspected</a:t>
            </a:r>
            <a:r>
              <a:rPr lang="sv-SE" dirty="0"/>
              <a:t> </a:t>
            </a:r>
            <a:r>
              <a:rPr lang="sv-SE" dirty="0" err="1"/>
              <a:t>regulary</a:t>
            </a:r>
            <a:r>
              <a:rPr lang="sv-SE" dirty="0"/>
              <a:t>. </a:t>
            </a:r>
          </a:p>
        </p:txBody>
      </p:sp>
      <p:sp>
        <p:nvSpPr>
          <p:cNvPr id="4" name="Platshållare för bildnummer 3"/>
          <p:cNvSpPr>
            <a:spLocks noGrp="1"/>
          </p:cNvSpPr>
          <p:nvPr>
            <p:ph type="sldNum" sz="quarter" idx="10"/>
          </p:nvPr>
        </p:nvSpPr>
        <p:spPr/>
        <p:txBody>
          <a:bodyPr/>
          <a:lstStyle/>
          <a:p>
            <a:fld id="{D53800F1-2BEA-49D1-8953-FB105A523864}" type="slidenum">
              <a:rPr lang="sv-SE" smtClean="0"/>
              <a:t>7</a:t>
            </a:fld>
            <a:endParaRPr lang="sv-SE" dirty="0"/>
          </a:p>
        </p:txBody>
      </p:sp>
    </p:spTree>
    <p:extLst>
      <p:ext uri="{BB962C8B-B14F-4D97-AF65-F5344CB8AC3E}">
        <p14:creationId xmlns:p14="http://schemas.microsoft.com/office/powerpoint/2010/main" val="16505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dirty="0"/>
              <a:t>Förskolor, skolor samt vårdlokaler ska besiktas vart 3:e år oavsett ventilationssystem</a:t>
            </a:r>
          </a:p>
          <a:p>
            <a:pPr rtl="0"/>
            <a:endParaRPr lang="sv-SE" dirty="0"/>
          </a:p>
          <a:p>
            <a:pPr rtl="0"/>
            <a:r>
              <a:rPr lang="sv-SE" dirty="0"/>
              <a:t>Flerfamiljshus samt kontor och liknande med FT och FTX-system ska kontrolleras vart 3:e år</a:t>
            </a:r>
          </a:p>
        </p:txBody>
      </p:sp>
      <p:sp>
        <p:nvSpPr>
          <p:cNvPr id="4" name="Platshållare för bildnummer 3"/>
          <p:cNvSpPr>
            <a:spLocks noGrp="1"/>
          </p:cNvSpPr>
          <p:nvPr>
            <p:ph type="sldNum" sz="quarter" idx="10"/>
          </p:nvPr>
        </p:nvSpPr>
        <p:spPr/>
        <p:txBody>
          <a:bodyPr/>
          <a:lstStyle/>
          <a:p>
            <a:fld id="{D53800F1-2BEA-49D1-8953-FB105A523864}" type="slidenum">
              <a:rPr lang="sv-SE" smtClean="0"/>
              <a:t>8</a:t>
            </a:fld>
            <a:endParaRPr lang="sv-SE" dirty="0"/>
          </a:p>
        </p:txBody>
      </p:sp>
    </p:spTree>
    <p:extLst>
      <p:ext uri="{BB962C8B-B14F-4D97-AF65-F5344CB8AC3E}">
        <p14:creationId xmlns:p14="http://schemas.microsoft.com/office/powerpoint/2010/main" val="89629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a:r>
              <a:rPr lang="sv-SE" dirty="0"/>
              <a:t>Flerfamiljshus samt kontor och liknande med F, FX och S-system ska kontrolleras vart 6:e år</a:t>
            </a:r>
          </a:p>
        </p:txBody>
      </p:sp>
      <p:sp>
        <p:nvSpPr>
          <p:cNvPr id="4" name="Platshållare för bildnummer 3"/>
          <p:cNvSpPr>
            <a:spLocks noGrp="1"/>
          </p:cNvSpPr>
          <p:nvPr>
            <p:ph type="sldNum" sz="quarter" idx="10"/>
          </p:nvPr>
        </p:nvSpPr>
        <p:spPr/>
        <p:txBody>
          <a:bodyPr/>
          <a:lstStyle/>
          <a:p>
            <a:fld id="{D53800F1-2BEA-49D1-8953-FB105A523864}" type="slidenum">
              <a:rPr lang="sv-SE" smtClean="0"/>
              <a:t>9</a:t>
            </a:fld>
            <a:endParaRPr lang="sv-SE" dirty="0"/>
          </a:p>
        </p:txBody>
      </p:sp>
    </p:spTree>
    <p:extLst>
      <p:ext uri="{BB962C8B-B14F-4D97-AF65-F5344CB8AC3E}">
        <p14:creationId xmlns:p14="http://schemas.microsoft.com/office/powerpoint/2010/main" val="269777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B32F81A-3D6B-452B-AC82-C4D903E3BB72}" type="datetime1">
              <a:rPr lang="sv-SE" smtClean="0"/>
              <a:t>2019-08-22</a:t>
            </a:fld>
            <a:endParaRPr lang="sv-SE" dirty="0"/>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Platshållare för bildnummer 5"/>
          <p:cNvSpPr>
            <a:spLocks noGrp="1"/>
          </p:cNvSpPr>
          <p:nvPr>
            <p:ph type="sldNum" sz="quarter" idx="12"/>
          </p:nvPr>
        </p:nvSpPr>
        <p:spPr/>
        <p:txBody>
          <a:bodyPr/>
          <a:lstStyle/>
          <a:p>
            <a:fld id="{5B2FD0F0-5779-4D56-9AB3-94C6161545D2}" type="slidenum">
              <a:rPr lang="sv-SE" smtClean="0"/>
              <a:t>‹#›</a:t>
            </a:fld>
            <a:endParaRPr lang="sv-SE" dirty="0"/>
          </a:p>
        </p:txBody>
      </p:sp>
    </p:spTree>
    <p:extLst>
      <p:ext uri="{BB962C8B-B14F-4D97-AF65-F5344CB8AC3E}">
        <p14:creationId xmlns:p14="http://schemas.microsoft.com/office/powerpoint/2010/main" val="355485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0E569196-20E9-47DD-BE57-9D04A6B314C0}" type="datetime1">
              <a:rPr lang="sv-SE" smtClean="0"/>
              <a:t>2019-08-22</a:t>
            </a:fld>
            <a:endParaRPr lang="sv-SE" dirty="0"/>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Platshållare för bildnummer 5"/>
          <p:cNvSpPr>
            <a:spLocks noGrp="1"/>
          </p:cNvSpPr>
          <p:nvPr>
            <p:ph type="sldNum" sz="quarter" idx="12"/>
          </p:nvPr>
        </p:nvSpPr>
        <p:spPr/>
        <p:txBody>
          <a:bodyPr/>
          <a:lstStyle/>
          <a:p>
            <a:fld id="{5B2FD0F0-5779-4D56-9AB3-94C6161545D2}" type="slidenum">
              <a:rPr lang="sv-SE" smtClean="0"/>
              <a:t>‹#›</a:t>
            </a:fld>
            <a:endParaRPr lang="sv-SE" dirty="0"/>
          </a:p>
        </p:txBody>
      </p:sp>
    </p:spTree>
    <p:extLst>
      <p:ext uri="{BB962C8B-B14F-4D97-AF65-F5344CB8AC3E}">
        <p14:creationId xmlns:p14="http://schemas.microsoft.com/office/powerpoint/2010/main" val="144872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E38E86A-BF92-4246-9714-727486AE07B8}" type="datetime1">
              <a:rPr lang="sv-SE" smtClean="0"/>
              <a:t>2019-08-22</a:t>
            </a:fld>
            <a:endParaRPr lang="sv-SE" dirty="0"/>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Platshållare för bildnummer 5"/>
          <p:cNvSpPr>
            <a:spLocks noGrp="1"/>
          </p:cNvSpPr>
          <p:nvPr>
            <p:ph type="sldNum" sz="quarter" idx="12"/>
          </p:nvPr>
        </p:nvSpPr>
        <p:spPr/>
        <p:txBody>
          <a:bodyPr/>
          <a:lstStyle/>
          <a:p>
            <a:fld id="{5B2FD0F0-5779-4D56-9AB3-94C6161545D2}" type="slidenum">
              <a:rPr lang="sv-SE" smtClean="0"/>
              <a:t>‹#›</a:t>
            </a:fld>
            <a:endParaRPr lang="sv-SE" dirty="0"/>
          </a:p>
        </p:txBody>
      </p:sp>
    </p:spTree>
    <p:extLst>
      <p:ext uri="{BB962C8B-B14F-4D97-AF65-F5344CB8AC3E}">
        <p14:creationId xmlns:p14="http://schemas.microsoft.com/office/powerpoint/2010/main" val="408474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innehåll 2"/>
          <p:cNvSpPr>
            <a:spLocks noGrp="1"/>
          </p:cNvSpPr>
          <p:nvPr>
            <p:ph idx="1"/>
          </p:nvPr>
        </p:nvSpPr>
        <p:spPr>
          <a:xfrm>
            <a:off x="457200" y="1600200"/>
            <a:ext cx="82296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BF571EB-E291-4BFD-A2B8-34B3711BC4DA}" type="datetime1">
              <a:rPr lang="sv-SE" smtClean="0"/>
              <a:t>2019-08-22</a:t>
            </a:fld>
            <a:endParaRPr lang="sv-SE" dirty="0"/>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Platshållare för bildnummer 5"/>
          <p:cNvSpPr>
            <a:spLocks noGrp="1"/>
          </p:cNvSpPr>
          <p:nvPr>
            <p:ph type="sldNum" sz="quarter" idx="12"/>
          </p:nvPr>
        </p:nvSpPr>
        <p:spPr/>
        <p:txBody>
          <a:bodyPr/>
          <a:lstStyle/>
          <a:p>
            <a:fld id="{5B2FD0F0-5779-4D56-9AB3-94C6161545D2}" type="slidenum">
              <a:rPr lang="sv-SE" smtClean="0"/>
              <a:t>‹#›</a:t>
            </a:fld>
            <a:endParaRPr lang="sv-SE" dirty="0"/>
          </a:p>
        </p:txBody>
      </p:sp>
    </p:spTree>
    <p:extLst>
      <p:ext uri="{BB962C8B-B14F-4D97-AF65-F5344CB8AC3E}">
        <p14:creationId xmlns:p14="http://schemas.microsoft.com/office/powerpoint/2010/main" val="215417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A6482AE8-B5E9-4888-ACED-EA7125185118}" type="datetime1">
              <a:rPr lang="sv-SE" smtClean="0"/>
              <a:t>2019-08-22</a:t>
            </a:fld>
            <a:endParaRPr lang="sv-SE" dirty="0"/>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6" name="Platshållare för bildnummer 5"/>
          <p:cNvSpPr>
            <a:spLocks noGrp="1"/>
          </p:cNvSpPr>
          <p:nvPr>
            <p:ph type="sldNum" sz="quarter" idx="12"/>
          </p:nvPr>
        </p:nvSpPr>
        <p:spPr/>
        <p:txBody>
          <a:bodyPr/>
          <a:lstStyle/>
          <a:p>
            <a:fld id="{5B2FD0F0-5779-4D56-9AB3-94C6161545D2}" type="slidenum">
              <a:rPr lang="sv-SE" smtClean="0"/>
              <a:t>‹#›</a:t>
            </a:fld>
            <a:endParaRPr lang="sv-SE" dirty="0"/>
          </a:p>
        </p:txBody>
      </p:sp>
    </p:spTree>
    <p:extLst>
      <p:ext uri="{BB962C8B-B14F-4D97-AF65-F5344CB8AC3E}">
        <p14:creationId xmlns:p14="http://schemas.microsoft.com/office/powerpoint/2010/main" val="3555753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AD133E8-8FAD-47D0-8B92-F58E94B3BF64}" type="datetime1">
              <a:rPr lang="sv-SE" smtClean="0"/>
              <a:t>2019-08-22</a:t>
            </a:fld>
            <a:endParaRPr lang="sv-SE" dirty="0"/>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7" name="Platshållare för bildnummer 6"/>
          <p:cNvSpPr>
            <a:spLocks noGrp="1"/>
          </p:cNvSpPr>
          <p:nvPr>
            <p:ph type="sldNum" sz="quarter" idx="12"/>
          </p:nvPr>
        </p:nvSpPr>
        <p:spPr/>
        <p:txBody>
          <a:bodyPr/>
          <a:lstStyle/>
          <a:p>
            <a:fld id="{5B2FD0F0-5779-4D56-9AB3-94C6161545D2}" type="slidenum">
              <a:rPr lang="sv-SE" smtClean="0"/>
              <a:t>‹#›</a:t>
            </a:fld>
            <a:endParaRPr lang="sv-SE" dirty="0"/>
          </a:p>
        </p:txBody>
      </p:sp>
    </p:spTree>
    <p:extLst>
      <p:ext uri="{BB962C8B-B14F-4D97-AF65-F5344CB8AC3E}">
        <p14:creationId xmlns:p14="http://schemas.microsoft.com/office/powerpoint/2010/main" val="114398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F46788D-72DC-42D4-9996-D40734878062}" type="datetime1">
              <a:rPr lang="sv-SE" smtClean="0"/>
              <a:t>2019-08-22</a:t>
            </a:fld>
            <a:endParaRPr lang="sv-SE" dirty="0"/>
          </a:p>
        </p:txBody>
      </p:sp>
      <p:sp>
        <p:nvSpPr>
          <p:cNvPr id="8" name="Platshållare för sidfot 7"/>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9" name="Platshållare för bildnummer 8"/>
          <p:cNvSpPr>
            <a:spLocks noGrp="1"/>
          </p:cNvSpPr>
          <p:nvPr>
            <p:ph type="sldNum" sz="quarter" idx="12"/>
          </p:nvPr>
        </p:nvSpPr>
        <p:spPr/>
        <p:txBody>
          <a:bodyPr/>
          <a:lstStyle/>
          <a:p>
            <a:fld id="{5B2FD0F0-5779-4D56-9AB3-94C6161545D2}" type="slidenum">
              <a:rPr lang="sv-SE" smtClean="0"/>
              <a:t>‹#›</a:t>
            </a:fld>
            <a:endParaRPr lang="sv-SE" dirty="0"/>
          </a:p>
        </p:txBody>
      </p:sp>
    </p:spTree>
    <p:extLst>
      <p:ext uri="{BB962C8B-B14F-4D97-AF65-F5344CB8AC3E}">
        <p14:creationId xmlns:p14="http://schemas.microsoft.com/office/powerpoint/2010/main" val="39273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D15F7BA-43DD-425E-AD66-6D3752B9ADF7}" type="datetime1">
              <a:rPr lang="sv-SE" smtClean="0"/>
              <a:t>2019-08-22</a:t>
            </a:fld>
            <a:endParaRPr lang="sv-SE" dirty="0"/>
          </a:p>
        </p:txBody>
      </p:sp>
      <p:sp>
        <p:nvSpPr>
          <p:cNvPr id="4" name="Platshållare för sidfot 3"/>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5" name="Platshållare för bildnummer 4"/>
          <p:cNvSpPr>
            <a:spLocks noGrp="1"/>
          </p:cNvSpPr>
          <p:nvPr>
            <p:ph type="sldNum" sz="quarter" idx="12"/>
          </p:nvPr>
        </p:nvSpPr>
        <p:spPr/>
        <p:txBody>
          <a:bodyPr/>
          <a:lstStyle/>
          <a:p>
            <a:fld id="{5B2FD0F0-5779-4D56-9AB3-94C6161545D2}" type="slidenum">
              <a:rPr lang="sv-SE" smtClean="0"/>
              <a:t>‹#›</a:t>
            </a:fld>
            <a:endParaRPr lang="sv-SE" dirty="0"/>
          </a:p>
        </p:txBody>
      </p:sp>
    </p:spTree>
    <p:extLst>
      <p:ext uri="{BB962C8B-B14F-4D97-AF65-F5344CB8AC3E}">
        <p14:creationId xmlns:p14="http://schemas.microsoft.com/office/powerpoint/2010/main" val="176992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CB9B4EE-70B0-491E-8458-40F73E880DED}" type="datetime1">
              <a:rPr lang="sv-SE" smtClean="0"/>
              <a:t>2019-08-22</a:t>
            </a:fld>
            <a:endParaRPr lang="sv-SE" dirty="0"/>
          </a:p>
        </p:txBody>
      </p:sp>
      <p:sp>
        <p:nvSpPr>
          <p:cNvPr id="3" name="Platshållare för sidfot 2"/>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4" name="Platshållare för bildnummer 3"/>
          <p:cNvSpPr>
            <a:spLocks noGrp="1"/>
          </p:cNvSpPr>
          <p:nvPr>
            <p:ph type="sldNum" sz="quarter" idx="12"/>
          </p:nvPr>
        </p:nvSpPr>
        <p:spPr/>
        <p:txBody>
          <a:bodyPr/>
          <a:lstStyle/>
          <a:p>
            <a:fld id="{5B2FD0F0-5779-4D56-9AB3-94C6161545D2}" type="slidenum">
              <a:rPr lang="sv-SE" smtClean="0"/>
              <a:t>‹#›</a:t>
            </a:fld>
            <a:endParaRPr lang="sv-SE" dirty="0"/>
          </a:p>
        </p:txBody>
      </p:sp>
    </p:spTree>
    <p:extLst>
      <p:ext uri="{BB962C8B-B14F-4D97-AF65-F5344CB8AC3E}">
        <p14:creationId xmlns:p14="http://schemas.microsoft.com/office/powerpoint/2010/main" val="3699713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08A44A48-E885-4F89-8605-9CDF5ABDD35B}" type="datetime1">
              <a:rPr lang="sv-SE" smtClean="0"/>
              <a:t>2019-08-22</a:t>
            </a:fld>
            <a:endParaRPr lang="sv-SE" dirty="0"/>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7" name="Platshållare för bildnummer 6"/>
          <p:cNvSpPr>
            <a:spLocks noGrp="1"/>
          </p:cNvSpPr>
          <p:nvPr>
            <p:ph type="sldNum" sz="quarter" idx="12"/>
          </p:nvPr>
        </p:nvSpPr>
        <p:spPr/>
        <p:txBody>
          <a:bodyPr/>
          <a:lstStyle/>
          <a:p>
            <a:fld id="{5B2FD0F0-5779-4D56-9AB3-94C6161545D2}" type="slidenum">
              <a:rPr lang="sv-SE" smtClean="0"/>
              <a:t>‹#›</a:t>
            </a:fld>
            <a:endParaRPr lang="sv-SE" dirty="0"/>
          </a:p>
        </p:txBody>
      </p:sp>
    </p:spTree>
    <p:extLst>
      <p:ext uri="{BB962C8B-B14F-4D97-AF65-F5344CB8AC3E}">
        <p14:creationId xmlns:p14="http://schemas.microsoft.com/office/powerpoint/2010/main" val="90965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1642E24-6826-4588-807B-63FD08162755}" type="datetime1">
              <a:rPr lang="sv-SE" smtClean="0"/>
              <a:t>2019-08-22</a:t>
            </a:fld>
            <a:endParaRPr lang="sv-SE" dirty="0"/>
          </a:p>
        </p:txBody>
      </p:sp>
      <p:sp>
        <p:nvSpPr>
          <p:cNvPr id="6" name="Platshållare för sidfot 5"/>
          <p:cNvSpPr>
            <a:spLocks noGrp="1"/>
          </p:cNvSpPr>
          <p:nvPr>
            <p:ph type="ftr" sz="quarter" idx="11"/>
          </p:nvPr>
        </p:nvSpPr>
        <p:spPr>
          <a:xfrm>
            <a:off x="3124200" y="6356350"/>
            <a:ext cx="2895600" cy="365125"/>
          </a:xfrm>
          <a:prstGeom prst="rect">
            <a:avLst/>
          </a:prstGeom>
        </p:spPr>
        <p:txBody>
          <a:bodyPr/>
          <a:lstStyle/>
          <a:p>
            <a:endParaRPr lang="sv-SE" dirty="0"/>
          </a:p>
        </p:txBody>
      </p:sp>
      <p:sp>
        <p:nvSpPr>
          <p:cNvPr id="7" name="Platshållare för bildnummer 6"/>
          <p:cNvSpPr>
            <a:spLocks noGrp="1"/>
          </p:cNvSpPr>
          <p:nvPr>
            <p:ph type="sldNum" sz="quarter" idx="12"/>
          </p:nvPr>
        </p:nvSpPr>
        <p:spPr/>
        <p:txBody>
          <a:bodyPr/>
          <a:lstStyle/>
          <a:p>
            <a:fld id="{5B2FD0F0-5779-4D56-9AB3-94C6161545D2}" type="slidenum">
              <a:rPr lang="sv-SE" smtClean="0"/>
              <a:t>‹#›</a:t>
            </a:fld>
            <a:endParaRPr lang="sv-SE" dirty="0"/>
          </a:p>
        </p:txBody>
      </p:sp>
    </p:spTree>
    <p:extLst>
      <p:ext uri="{BB962C8B-B14F-4D97-AF65-F5344CB8AC3E}">
        <p14:creationId xmlns:p14="http://schemas.microsoft.com/office/powerpoint/2010/main" val="399480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7384"/>
            <a:ext cx="9144000"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latshållare för datum 3"/>
          <p:cNvSpPr>
            <a:spLocks noGrp="1"/>
          </p:cNvSpPr>
          <p:nvPr>
            <p:ph type="dt" sz="half" idx="2"/>
          </p:nvPr>
        </p:nvSpPr>
        <p:spPr>
          <a:xfrm>
            <a:off x="251520" y="64482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DE65F-C60F-4773-B75D-BD4FA540CCF3}" type="datetime1">
              <a:rPr lang="sv-SE" smtClean="0"/>
              <a:t>2019-08-22</a:t>
            </a:fld>
            <a:endParaRPr lang="sv-SE" dirty="0"/>
          </a:p>
        </p:txBody>
      </p:sp>
      <p:sp>
        <p:nvSpPr>
          <p:cNvPr id="6" name="Platshållare för bildnummer 5"/>
          <p:cNvSpPr>
            <a:spLocks noGrp="1"/>
          </p:cNvSpPr>
          <p:nvPr>
            <p:ph type="sldNum" sz="quarter" idx="4"/>
          </p:nvPr>
        </p:nvSpPr>
        <p:spPr>
          <a:xfrm>
            <a:off x="6758880" y="64482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FD0F0-5779-4D56-9AB3-94C6161545D2}" type="slidenum">
              <a:rPr lang="sv-SE" smtClean="0"/>
              <a:t>‹#›</a:t>
            </a:fld>
            <a:endParaRPr lang="sv-SE" dirty="0"/>
          </a:p>
        </p:txBody>
      </p:sp>
    </p:spTree>
    <p:extLst>
      <p:ext uri="{BB962C8B-B14F-4D97-AF65-F5344CB8AC3E}">
        <p14:creationId xmlns:p14="http://schemas.microsoft.com/office/powerpoint/2010/main" val="3154771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han.schon@skorstensfejare.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sp>
        <p:nvSpPr>
          <p:cNvPr id="4" name="Platshållare för bildnummer 3"/>
          <p:cNvSpPr>
            <a:spLocks noGrp="1"/>
          </p:cNvSpPr>
          <p:nvPr>
            <p:ph type="sldNum" sz="quarter" idx="12"/>
          </p:nvPr>
        </p:nvSpPr>
        <p:spPr/>
        <p:txBody>
          <a:bodyPr/>
          <a:lstStyle/>
          <a:p>
            <a:fld id="{5B2FD0F0-5779-4D56-9AB3-94C6161545D2}" type="slidenum">
              <a:rPr lang="sv-SE" smtClean="0"/>
              <a:t>1</a:t>
            </a:fld>
            <a:endParaRPr lang="sv-SE" dirty="0"/>
          </a:p>
        </p:txBody>
      </p:sp>
      <p:sp>
        <p:nvSpPr>
          <p:cNvPr id="6" name="textruta 5"/>
          <p:cNvSpPr txBox="1"/>
          <p:nvPr/>
        </p:nvSpPr>
        <p:spPr>
          <a:xfrm>
            <a:off x="395536" y="1916832"/>
            <a:ext cx="3960440" cy="2339102"/>
          </a:xfrm>
          <a:prstGeom prst="rect">
            <a:avLst/>
          </a:prstGeom>
          <a:noFill/>
        </p:spPr>
        <p:txBody>
          <a:bodyPr wrap="square" rtlCol="0">
            <a:spAutoFit/>
          </a:bodyPr>
          <a:lstStyle/>
          <a:p>
            <a:pPr algn="ctr"/>
            <a:r>
              <a:rPr lang="sv-SE" sz="3400" b="1" dirty="0"/>
              <a:t>Johan Schön</a:t>
            </a:r>
          </a:p>
          <a:p>
            <a:pPr algn="ctr"/>
            <a:r>
              <a:rPr lang="sv-SE" sz="2300" b="1" dirty="0"/>
              <a:t>Teknisk Konsulent, SSR</a:t>
            </a:r>
          </a:p>
          <a:p>
            <a:pPr algn="ctr"/>
            <a:endParaRPr lang="sv-SE" sz="2300" b="1" dirty="0"/>
          </a:p>
          <a:p>
            <a:pPr algn="ctr"/>
            <a:endParaRPr lang="sv-SE" sz="2300" b="1" dirty="0"/>
          </a:p>
          <a:p>
            <a:pPr algn="ctr"/>
            <a:endParaRPr lang="sv-SE" sz="2300" b="1" dirty="0"/>
          </a:p>
          <a:p>
            <a:pPr algn="ctr"/>
            <a:r>
              <a:rPr lang="sv-SE" sz="2000" b="1" dirty="0">
                <a:hlinkClick r:id="rId3"/>
              </a:rPr>
              <a:t>johan.schon@skorstensfejare.se</a:t>
            </a:r>
            <a:endParaRPr lang="sv-SE" sz="2000" b="1" dirty="0"/>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890" y="1418760"/>
            <a:ext cx="4104456" cy="3335246"/>
          </a:xfrm>
          <a:prstGeom prst="rect">
            <a:avLst/>
          </a:prstGeom>
        </p:spPr>
      </p:pic>
    </p:spTree>
    <p:extLst>
      <p:ext uri="{BB962C8B-B14F-4D97-AF65-F5344CB8AC3E}">
        <p14:creationId xmlns:p14="http://schemas.microsoft.com/office/powerpoint/2010/main" val="697506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extruta 20"/>
          <p:cNvSpPr txBox="1"/>
          <p:nvPr/>
        </p:nvSpPr>
        <p:spPr>
          <a:xfrm>
            <a:off x="395536" y="1256058"/>
            <a:ext cx="8640960" cy="615553"/>
          </a:xfrm>
          <a:prstGeom prst="rect">
            <a:avLst/>
          </a:prstGeom>
          <a:noFill/>
        </p:spPr>
        <p:txBody>
          <a:bodyPr wrap="square" rtlCol="0">
            <a:spAutoFit/>
          </a:bodyPr>
          <a:lstStyle/>
          <a:p>
            <a:r>
              <a:rPr lang="sv-SE" sz="3400" dirty="0"/>
              <a:t>At the </a:t>
            </a:r>
            <a:r>
              <a:rPr lang="sv-SE" sz="3400" dirty="0" err="1"/>
              <a:t>first</a:t>
            </a:r>
            <a:r>
              <a:rPr lang="sv-SE" sz="3400" dirty="0"/>
              <a:t> </a:t>
            </a:r>
            <a:r>
              <a:rPr lang="sv-SE" sz="3400" dirty="0" err="1"/>
              <a:t>inspection</a:t>
            </a:r>
            <a:r>
              <a:rPr lang="sv-SE" sz="3400" dirty="0"/>
              <a:t>/</a:t>
            </a:r>
            <a:r>
              <a:rPr lang="sv-SE" sz="3400" dirty="0" err="1"/>
              <a:t>Bei</a:t>
            </a:r>
            <a:r>
              <a:rPr lang="sv-SE" sz="3400" dirty="0"/>
              <a:t> </a:t>
            </a:r>
            <a:r>
              <a:rPr lang="sv-SE" sz="3400" dirty="0" err="1"/>
              <a:t>der</a:t>
            </a:r>
            <a:r>
              <a:rPr lang="sv-SE" sz="3400" dirty="0"/>
              <a:t> </a:t>
            </a:r>
            <a:r>
              <a:rPr lang="sv-SE" sz="3400" dirty="0" err="1"/>
              <a:t>ersten</a:t>
            </a:r>
            <a:r>
              <a:rPr lang="sv-SE" sz="3400" dirty="0"/>
              <a:t> Inspektion</a:t>
            </a:r>
          </a:p>
        </p:txBody>
      </p:sp>
      <p:sp>
        <p:nvSpPr>
          <p:cNvPr id="3" name="Platshållare för bildnummer 2"/>
          <p:cNvSpPr>
            <a:spLocks noGrp="1"/>
          </p:cNvSpPr>
          <p:nvPr>
            <p:ph type="sldNum" sz="quarter" idx="12"/>
          </p:nvPr>
        </p:nvSpPr>
        <p:spPr/>
        <p:txBody>
          <a:bodyPr/>
          <a:lstStyle/>
          <a:p>
            <a:fld id="{5B2FD0F0-5779-4D56-9AB3-94C6161545D2}" type="slidenum">
              <a:rPr lang="sv-SE" smtClean="0"/>
              <a:t>10</a:t>
            </a:fld>
            <a:endParaRPr lang="sv-SE" dirty="0"/>
          </a:p>
        </p:txBody>
      </p:sp>
      <p:sp>
        <p:nvSpPr>
          <p:cNvPr id="6" name="textruta 5"/>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sp>
        <p:nvSpPr>
          <p:cNvPr id="7" name="textruta 6">
            <a:extLst>
              <a:ext uri="{FF2B5EF4-FFF2-40B4-BE49-F238E27FC236}">
                <a16:creationId xmlns:a16="http://schemas.microsoft.com/office/drawing/2014/main" id="{244E5A96-7EB8-4875-AC47-AE9C16C63E31}"/>
              </a:ext>
            </a:extLst>
          </p:cNvPr>
          <p:cNvSpPr txBox="1"/>
          <p:nvPr/>
        </p:nvSpPr>
        <p:spPr>
          <a:xfrm>
            <a:off x="395536" y="1844824"/>
            <a:ext cx="8496944" cy="1708160"/>
          </a:xfrm>
          <a:prstGeom prst="rect">
            <a:avLst/>
          </a:prstGeom>
          <a:noFill/>
        </p:spPr>
        <p:txBody>
          <a:bodyPr wrap="square" rtlCol="0">
            <a:spAutoFit/>
          </a:bodyPr>
          <a:lstStyle/>
          <a:p>
            <a:r>
              <a:rPr lang="en-US" sz="1500" dirty="0"/>
              <a:t>At the first inspection, it must be checked that</a:t>
            </a:r>
          </a:p>
          <a:p>
            <a:r>
              <a:rPr lang="en-US" sz="1500" dirty="0"/>
              <a:t>    1. the function and characteristics of the ventilation system are in accordance with the applicable regulations;</a:t>
            </a:r>
          </a:p>
          <a:p>
            <a:r>
              <a:rPr lang="en-US" sz="1500" dirty="0"/>
              <a:t>    2. the system does not contain contaminants that can spread in the building;</a:t>
            </a:r>
          </a:p>
          <a:p>
            <a:r>
              <a:rPr lang="en-US" sz="1500" dirty="0"/>
              <a:t>    3. instructions and maintenance instructions are readily available to those who are to operate the system; and</a:t>
            </a:r>
          </a:p>
          <a:p>
            <a:r>
              <a:rPr lang="en-US" sz="1500" dirty="0"/>
              <a:t>    4. The system otherwise functions in the intended manner.</a:t>
            </a:r>
          </a:p>
        </p:txBody>
      </p:sp>
      <p:sp>
        <p:nvSpPr>
          <p:cNvPr id="8" name="textruta 7">
            <a:extLst>
              <a:ext uri="{FF2B5EF4-FFF2-40B4-BE49-F238E27FC236}">
                <a16:creationId xmlns:a16="http://schemas.microsoft.com/office/drawing/2014/main" id="{A3765349-A96D-4ED4-AF18-EAD380B6815E}"/>
              </a:ext>
            </a:extLst>
          </p:cNvPr>
          <p:cNvSpPr txBox="1"/>
          <p:nvPr/>
        </p:nvSpPr>
        <p:spPr>
          <a:xfrm>
            <a:off x="395536" y="4078449"/>
            <a:ext cx="8496944" cy="1477328"/>
          </a:xfrm>
          <a:prstGeom prst="rect">
            <a:avLst/>
          </a:prstGeom>
          <a:noFill/>
        </p:spPr>
        <p:txBody>
          <a:bodyPr wrap="square" rtlCol="0">
            <a:spAutoFit/>
          </a:bodyPr>
          <a:lstStyle/>
          <a:p>
            <a:r>
              <a:rPr lang="de-DE" sz="1500" dirty="0"/>
              <a:t>Bei der ersten Inspektion muss dies überprüft werden</a:t>
            </a:r>
          </a:p>
          <a:p>
            <a:r>
              <a:rPr lang="de-DE" sz="1500" dirty="0"/>
              <a:t>    1. Funktion und Eigenschaften des Lüftungssystems stimmen mit den geltenden Vorschriften überein.</a:t>
            </a:r>
          </a:p>
          <a:p>
            <a:r>
              <a:rPr lang="de-DE" sz="1500" dirty="0"/>
              <a:t>    2. Das System enthält keine Verunreinigungen, die sich im Gebäude ausbreiten können.</a:t>
            </a:r>
          </a:p>
          <a:p>
            <a:r>
              <a:rPr lang="de-DE" sz="1500" dirty="0"/>
              <a:t>    3. Anweisungen und Wartungsanweisungen stehen denjenigen zur Verfügung, die das System bedienen sollen, und</a:t>
            </a:r>
          </a:p>
          <a:p>
            <a:r>
              <a:rPr lang="de-DE" sz="1500" dirty="0"/>
              <a:t>    4. Ansonsten funktioniert das System bestimmungsgemäß.</a:t>
            </a:r>
            <a:endParaRPr lang="en-US" sz="1500" dirty="0"/>
          </a:p>
        </p:txBody>
      </p:sp>
    </p:spTree>
    <p:extLst>
      <p:ext uri="{BB962C8B-B14F-4D97-AF65-F5344CB8AC3E}">
        <p14:creationId xmlns:p14="http://schemas.microsoft.com/office/powerpoint/2010/main" val="1212194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extruta 20"/>
          <p:cNvSpPr txBox="1"/>
          <p:nvPr/>
        </p:nvSpPr>
        <p:spPr>
          <a:xfrm>
            <a:off x="395536" y="1256058"/>
            <a:ext cx="8640960" cy="553998"/>
          </a:xfrm>
          <a:prstGeom prst="rect">
            <a:avLst/>
          </a:prstGeom>
          <a:noFill/>
        </p:spPr>
        <p:txBody>
          <a:bodyPr wrap="square" rtlCol="0">
            <a:spAutoFit/>
          </a:bodyPr>
          <a:lstStyle/>
          <a:p>
            <a:r>
              <a:rPr lang="sv-SE" sz="3000" dirty="0"/>
              <a:t>At </a:t>
            </a:r>
            <a:r>
              <a:rPr lang="sv-SE" sz="3000" dirty="0" err="1"/>
              <a:t>regular</a:t>
            </a:r>
            <a:r>
              <a:rPr lang="sv-SE" sz="3000" dirty="0"/>
              <a:t> </a:t>
            </a:r>
            <a:r>
              <a:rPr lang="sv-SE" sz="3000" dirty="0" err="1"/>
              <a:t>inspections</a:t>
            </a:r>
            <a:r>
              <a:rPr lang="sv-SE" sz="3000" dirty="0"/>
              <a:t>/</a:t>
            </a:r>
            <a:r>
              <a:rPr lang="sv-SE" sz="3000" dirty="0" err="1"/>
              <a:t>Bei</a:t>
            </a:r>
            <a:r>
              <a:rPr lang="sv-SE" sz="3000" dirty="0"/>
              <a:t> </a:t>
            </a:r>
            <a:r>
              <a:rPr lang="sv-SE" sz="3000" dirty="0" err="1"/>
              <a:t>regelmäßigen</a:t>
            </a:r>
            <a:r>
              <a:rPr lang="sv-SE" sz="3000" dirty="0"/>
              <a:t> Inspektionen</a:t>
            </a:r>
          </a:p>
        </p:txBody>
      </p:sp>
      <p:sp>
        <p:nvSpPr>
          <p:cNvPr id="3" name="Platshållare för bildnummer 2"/>
          <p:cNvSpPr>
            <a:spLocks noGrp="1"/>
          </p:cNvSpPr>
          <p:nvPr>
            <p:ph type="sldNum" sz="quarter" idx="12"/>
          </p:nvPr>
        </p:nvSpPr>
        <p:spPr/>
        <p:txBody>
          <a:bodyPr/>
          <a:lstStyle/>
          <a:p>
            <a:fld id="{5B2FD0F0-5779-4D56-9AB3-94C6161545D2}" type="slidenum">
              <a:rPr lang="sv-SE" smtClean="0"/>
              <a:t>11</a:t>
            </a:fld>
            <a:endParaRPr lang="sv-SE" dirty="0"/>
          </a:p>
        </p:txBody>
      </p:sp>
      <p:sp>
        <p:nvSpPr>
          <p:cNvPr id="6" name="textruta 5"/>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sp>
        <p:nvSpPr>
          <p:cNvPr id="7" name="textruta 6">
            <a:extLst>
              <a:ext uri="{FF2B5EF4-FFF2-40B4-BE49-F238E27FC236}">
                <a16:creationId xmlns:a16="http://schemas.microsoft.com/office/drawing/2014/main" id="{244E5A96-7EB8-4875-AC47-AE9C16C63E31}"/>
              </a:ext>
            </a:extLst>
          </p:cNvPr>
          <p:cNvSpPr txBox="1"/>
          <p:nvPr/>
        </p:nvSpPr>
        <p:spPr>
          <a:xfrm>
            <a:off x="395536" y="1844824"/>
            <a:ext cx="8496944" cy="2169825"/>
          </a:xfrm>
          <a:prstGeom prst="rect">
            <a:avLst/>
          </a:prstGeom>
          <a:noFill/>
        </p:spPr>
        <p:txBody>
          <a:bodyPr wrap="square" rtlCol="0">
            <a:spAutoFit/>
          </a:bodyPr>
          <a:lstStyle/>
          <a:p>
            <a:r>
              <a:rPr lang="en-US" sz="1500" dirty="0"/>
              <a:t>At each recurring inspection it should</a:t>
            </a:r>
            <a:br>
              <a:rPr lang="en-US" sz="1500" dirty="0"/>
            </a:br>
            <a:r>
              <a:rPr lang="en-US" sz="1500" dirty="0"/>
              <a:t>    1. check that the function and characteristics of the ventilation system are in general compliance with the regulations that applied when the system was put into operation;</a:t>
            </a:r>
            <a:br>
              <a:rPr lang="en-US" sz="1500" dirty="0"/>
            </a:br>
            <a:r>
              <a:rPr lang="en-US" sz="1500" dirty="0"/>
              <a:t>    2. the system does not contain contaminants that can spread in the building;</a:t>
            </a:r>
            <a:br>
              <a:rPr lang="en-US" sz="1500" dirty="0"/>
            </a:br>
            <a:r>
              <a:rPr lang="en-US" sz="1500" dirty="0"/>
              <a:t>    3. instructions and maintenance instructions are readily available to those who are to operate the system;</a:t>
            </a:r>
            <a:br>
              <a:rPr lang="en-US" sz="1500" dirty="0"/>
            </a:br>
            <a:r>
              <a:rPr lang="en-US" sz="1500" dirty="0"/>
              <a:t>    4. The system otherwise functions in the intended manner; and</a:t>
            </a:r>
            <a:br>
              <a:rPr lang="en-US" sz="1500" dirty="0"/>
            </a:br>
            <a:r>
              <a:rPr lang="en-US" sz="1500" dirty="0"/>
              <a:t>    5. examines what measures can be taken to improve the energy efficiency of the ventilation system and which do not lead to a deteriorating indoor climate.</a:t>
            </a:r>
          </a:p>
        </p:txBody>
      </p:sp>
      <p:sp>
        <p:nvSpPr>
          <p:cNvPr id="8" name="textruta 7">
            <a:extLst>
              <a:ext uri="{FF2B5EF4-FFF2-40B4-BE49-F238E27FC236}">
                <a16:creationId xmlns:a16="http://schemas.microsoft.com/office/drawing/2014/main" id="{A3765349-A96D-4ED4-AF18-EAD380B6815E}"/>
              </a:ext>
            </a:extLst>
          </p:cNvPr>
          <p:cNvSpPr txBox="1"/>
          <p:nvPr/>
        </p:nvSpPr>
        <p:spPr>
          <a:xfrm>
            <a:off x="395536" y="4078449"/>
            <a:ext cx="8496944" cy="2169825"/>
          </a:xfrm>
          <a:prstGeom prst="rect">
            <a:avLst/>
          </a:prstGeom>
          <a:noFill/>
        </p:spPr>
        <p:txBody>
          <a:bodyPr wrap="square" rtlCol="0">
            <a:spAutoFit/>
          </a:bodyPr>
          <a:lstStyle/>
          <a:p>
            <a:r>
              <a:rPr lang="de-DE" sz="1500" dirty="0"/>
              <a:t>Bei jeder wiederkehrenden Inspektion sollte es</a:t>
            </a:r>
          </a:p>
          <a:p>
            <a:r>
              <a:rPr lang="de-DE" sz="1500" dirty="0"/>
              <a:t>    1. Überprüfen Sie, ob die Funktion und die Eigenschaften des Lüftungssystems im Allgemeinen den Vorschriften entsprechen, die bei der Inbetriebnahme des Systems galten,</a:t>
            </a:r>
          </a:p>
          <a:p>
            <a:r>
              <a:rPr lang="de-DE" sz="1500" dirty="0"/>
              <a:t>    2. Das System enthält keine Verunreinigungen, die sich im Gebäude ausbreiten können.</a:t>
            </a:r>
          </a:p>
          <a:p>
            <a:r>
              <a:rPr lang="de-DE" sz="1500" dirty="0"/>
              <a:t>    3. Anweisungen und Wartungsanweisungen stehen denjenigen zur Verfügung, die das System bedienen sollen, </a:t>
            </a:r>
          </a:p>
          <a:p>
            <a:r>
              <a:rPr lang="de-DE" sz="1500" dirty="0"/>
              <a:t>    4. Ansonsten funktioniert das System bestimmungsgemäß, und</a:t>
            </a:r>
          </a:p>
          <a:p>
            <a:r>
              <a:rPr lang="de-DE" sz="1500" dirty="0"/>
              <a:t>    5. prüft, welche Maßnahmen zur Verbesserung der Energieeffizienz des Lüftungssystems ergriffen werden können und welche nicht zu einer Verschlechterung des Raumklimas führen.</a:t>
            </a:r>
            <a:endParaRPr lang="en-US" sz="1500" dirty="0"/>
          </a:p>
        </p:txBody>
      </p:sp>
    </p:spTree>
    <p:extLst>
      <p:ext uri="{BB962C8B-B14F-4D97-AF65-F5344CB8AC3E}">
        <p14:creationId xmlns:p14="http://schemas.microsoft.com/office/powerpoint/2010/main" val="304006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extruta 20"/>
          <p:cNvSpPr txBox="1"/>
          <p:nvPr/>
        </p:nvSpPr>
        <p:spPr>
          <a:xfrm>
            <a:off x="395536" y="1256058"/>
            <a:ext cx="8640960" cy="553998"/>
          </a:xfrm>
          <a:prstGeom prst="rect">
            <a:avLst/>
          </a:prstGeom>
          <a:noFill/>
        </p:spPr>
        <p:txBody>
          <a:bodyPr wrap="square" rtlCol="0">
            <a:spAutoFit/>
          </a:bodyPr>
          <a:lstStyle/>
          <a:p>
            <a:r>
              <a:rPr lang="sv-SE" sz="3000" dirty="0" err="1"/>
              <a:t>Certified</a:t>
            </a:r>
            <a:r>
              <a:rPr lang="sv-SE" sz="3000" dirty="0"/>
              <a:t> </a:t>
            </a:r>
            <a:r>
              <a:rPr lang="sv-SE" sz="3000" dirty="0" err="1"/>
              <a:t>inspectors</a:t>
            </a:r>
            <a:r>
              <a:rPr lang="sv-SE" sz="3000" dirty="0"/>
              <a:t> / </a:t>
            </a:r>
            <a:r>
              <a:rPr lang="sv-SE" sz="3000" dirty="0" err="1"/>
              <a:t>Zertifizierte</a:t>
            </a:r>
            <a:r>
              <a:rPr lang="sv-SE" sz="3000" dirty="0"/>
              <a:t> </a:t>
            </a:r>
            <a:r>
              <a:rPr lang="sv-SE" sz="3000" dirty="0" err="1"/>
              <a:t>Prüfer</a:t>
            </a:r>
            <a:endParaRPr lang="sv-SE" sz="3000" dirty="0"/>
          </a:p>
        </p:txBody>
      </p:sp>
      <p:sp>
        <p:nvSpPr>
          <p:cNvPr id="3" name="Platshållare för bildnummer 2"/>
          <p:cNvSpPr>
            <a:spLocks noGrp="1"/>
          </p:cNvSpPr>
          <p:nvPr>
            <p:ph type="sldNum" sz="quarter" idx="12"/>
          </p:nvPr>
        </p:nvSpPr>
        <p:spPr/>
        <p:txBody>
          <a:bodyPr/>
          <a:lstStyle/>
          <a:p>
            <a:fld id="{5B2FD0F0-5779-4D56-9AB3-94C6161545D2}" type="slidenum">
              <a:rPr lang="sv-SE" smtClean="0"/>
              <a:t>12</a:t>
            </a:fld>
            <a:endParaRPr lang="sv-SE" dirty="0"/>
          </a:p>
        </p:txBody>
      </p:sp>
      <p:sp>
        <p:nvSpPr>
          <p:cNvPr id="6" name="textruta 5"/>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sp>
        <p:nvSpPr>
          <p:cNvPr id="7" name="textruta 6">
            <a:extLst>
              <a:ext uri="{FF2B5EF4-FFF2-40B4-BE49-F238E27FC236}">
                <a16:creationId xmlns:a16="http://schemas.microsoft.com/office/drawing/2014/main" id="{244E5A96-7EB8-4875-AC47-AE9C16C63E31}"/>
              </a:ext>
            </a:extLst>
          </p:cNvPr>
          <p:cNvSpPr txBox="1"/>
          <p:nvPr/>
        </p:nvSpPr>
        <p:spPr>
          <a:xfrm>
            <a:off x="395536" y="1844824"/>
            <a:ext cx="8496944" cy="1708160"/>
          </a:xfrm>
          <a:prstGeom prst="rect">
            <a:avLst/>
          </a:prstGeom>
          <a:noFill/>
        </p:spPr>
        <p:txBody>
          <a:bodyPr wrap="square" rtlCol="0">
            <a:spAutoFit/>
          </a:bodyPr>
          <a:lstStyle/>
          <a:p>
            <a:r>
              <a:rPr lang="en-US" sz="1500" dirty="0"/>
              <a:t>Two types of certifications:</a:t>
            </a:r>
          </a:p>
          <a:p>
            <a:endParaRPr lang="en-US" sz="1500" dirty="0"/>
          </a:p>
          <a:p>
            <a:r>
              <a:rPr lang="en-US" sz="1500" dirty="0"/>
              <a:t>Authorization N: All buildings with S, F and FX ventilation as well as single and two-family houses with FT and FTX ventilation.</a:t>
            </a:r>
          </a:p>
          <a:p>
            <a:endParaRPr lang="en-US" sz="1500" dirty="0"/>
          </a:p>
          <a:p>
            <a:r>
              <a:rPr lang="en-US" sz="1500" dirty="0"/>
              <a:t>Authorization K: All buildings regardless of the type of ventilation system.</a:t>
            </a:r>
          </a:p>
          <a:p>
            <a:endParaRPr lang="en-US" sz="1500" dirty="0"/>
          </a:p>
        </p:txBody>
      </p:sp>
      <p:sp>
        <p:nvSpPr>
          <p:cNvPr id="8" name="textruta 7">
            <a:extLst>
              <a:ext uri="{FF2B5EF4-FFF2-40B4-BE49-F238E27FC236}">
                <a16:creationId xmlns:a16="http://schemas.microsoft.com/office/drawing/2014/main" id="{A3765349-A96D-4ED4-AF18-EAD380B6815E}"/>
              </a:ext>
            </a:extLst>
          </p:cNvPr>
          <p:cNvSpPr txBox="1"/>
          <p:nvPr/>
        </p:nvSpPr>
        <p:spPr>
          <a:xfrm>
            <a:off x="395536" y="4078449"/>
            <a:ext cx="8496944" cy="1477328"/>
          </a:xfrm>
          <a:prstGeom prst="rect">
            <a:avLst/>
          </a:prstGeom>
          <a:noFill/>
        </p:spPr>
        <p:txBody>
          <a:bodyPr wrap="square" rtlCol="0">
            <a:spAutoFit/>
          </a:bodyPr>
          <a:lstStyle/>
          <a:p>
            <a:r>
              <a:rPr lang="de-DE" sz="1500" dirty="0"/>
              <a:t>Zwei Arten von Zertifizierungen:</a:t>
            </a:r>
          </a:p>
          <a:p>
            <a:endParaRPr lang="de-DE" sz="1500" dirty="0"/>
          </a:p>
          <a:p>
            <a:r>
              <a:rPr lang="de-DE" sz="1500" dirty="0"/>
              <a:t>Genehmigung N: Alle Gebäude mit S-, F- und FX-Lüftung sowie Ein- und Zweifamilienhäuser mit FT- und FTX-Lüftung.</a:t>
            </a:r>
          </a:p>
          <a:p>
            <a:endParaRPr lang="de-DE" sz="1500" dirty="0"/>
          </a:p>
          <a:p>
            <a:r>
              <a:rPr lang="de-DE" sz="1500" dirty="0"/>
              <a:t>Genehmigung K: Alle Gebäude, unabhängig von der Art der Lüftungsanlage.</a:t>
            </a:r>
            <a:endParaRPr lang="en-US" sz="1500" dirty="0"/>
          </a:p>
        </p:txBody>
      </p:sp>
    </p:spTree>
    <p:extLst>
      <p:ext uri="{BB962C8B-B14F-4D97-AF65-F5344CB8AC3E}">
        <p14:creationId xmlns:p14="http://schemas.microsoft.com/office/powerpoint/2010/main" val="399660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extruta 20"/>
          <p:cNvSpPr txBox="1"/>
          <p:nvPr/>
        </p:nvSpPr>
        <p:spPr>
          <a:xfrm>
            <a:off x="395536" y="1256058"/>
            <a:ext cx="8640960" cy="553998"/>
          </a:xfrm>
          <a:prstGeom prst="rect">
            <a:avLst/>
          </a:prstGeom>
          <a:noFill/>
        </p:spPr>
        <p:txBody>
          <a:bodyPr wrap="square" rtlCol="0">
            <a:spAutoFit/>
          </a:bodyPr>
          <a:lstStyle/>
          <a:p>
            <a:r>
              <a:rPr lang="sv-SE" sz="3000" dirty="0" err="1"/>
              <a:t>Significant</a:t>
            </a:r>
            <a:r>
              <a:rPr lang="sv-SE" sz="3000" dirty="0"/>
              <a:t> </a:t>
            </a:r>
            <a:r>
              <a:rPr lang="sv-SE" sz="3000" dirty="0" err="1"/>
              <a:t>change</a:t>
            </a:r>
            <a:r>
              <a:rPr lang="sv-SE" sz="3000" dirty="0"/>
              <a:t> / Signifikante </a:t>
            </a:r>
            <a:r>
              <a:rPr lang="sv-SE" sz="3000" dirty="0" err="1"/>
              <a:t>Veränderung</a:t>
            </a:r>
            <a:endParaRPr lang="sv-SE" sz="3000" dirty="0"/>
          </a:p>
        </p:txBody>
      </p:sp>
      <p:sp>
        <p:nvSpPr>
          <p:cNvPr id="3" name="Platshållare för bildnummer 2"/>
          <p:cNvSpPr>
            <a:spLocks noGrp="1"/>
          </p:cNvSpPr>
          <p:nvPr>
            <p:ph type="sldNum" sz="quarter" idx="12"/>
          </p:nvPr>
        </p:nvSpPr>
        <p:spPr/>
        <p:txBody>
          <a:bodyPr/>
          <a:lstStyle/>
          <a:p>
            <a:fld id="{5B2FD0F0-5779-4D56-9AB3-94C6161545D2}" type="slidenum">
              <a:rPr lang="sv-SE" smtClean="0"/>
              <a:t>13</a:t>
            </a:fld>
            <a:endParaRPr lang="sv-SE" dirty="0"/>
          </a:p>
        </p:txBody>
      </p:sp>
      <p:sp>
        <p:nvSpPr>
          <p:cNvPr id="6" name="textruta 5"/>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sp>
        <p:nvSpPr>
          <p:cNvPr id="7" name="textruta 6">
            <a:extLst>
              <a:ext uri="{FF2B5EF4-FFF2-40B4-BE49-F238E27FC236}">
                <a16:creationId xmlns:a16="http://schemas.microsoft.com/office/drawing/2014/main" id="{244E5A96-7EB8-4875-AC47-AE9C16C63E31}"/>
              </a:ext>
            </a:extLst>
          </p:cNvPr>
          <p:cNvSpPr txBox="1"/>
          <p:nvPr/>
        </p:nvSpPr>
        <p:spPr>
          <a:xfrm>
            <a:off x="395536" y="2025567"/>
            <a:ext cx="8496944" cy="1246495"/>
          </a:xfrm>
          <a:prstGeom prst="rect">
            <a:avLst/>
          </a:prstGeom>
          <a:noFill/>
        </p:spPr>
        <p:txBody>
          <a:bodyPr wrap="square" rtlCol="0">
            <a:spAutoFit/>
          </a:bodyPr>
          <a:lstStyle/>
          <a:p>
            <a:r>
              <a:rPr lang="en-US" sz="1500" dirty="0"/>
              <a:t>All changes that affect the building's ventilation system must be reported to the municipality's building committee.</a:t>
            </a:r>
          </a:p>
          <a:p>
            <a:endParaRPr lang="en-US" sz="1500" dirty="0"/>
          </a:p>
          <a:p>
            <a:r>
              <a:rPr lang="en-US" sz="1500" dirty="0"/>
              <a:t>The municipality's building committee may in these cases require that a "first inspection" be carried out. That is, you count the entire installation as new.</a:t>
            </a:r>
          </a:p>
        </p:txBody>
      </p:sp>
      <p:sp>
        <p:nvSpPr>
          <p:cNvPr id="8" name="textruta 7">
            <a:extLst>
              <a:ext uri="{FF2B5EF4-FFF2-40B4-BE49-F238E27FC236}">
                <a16:creationId xmlns:a16="http://schemas.microsoft.com/office/drawing/2014/main" id="{A3765349-A96D-4ED4-AF18-EAD380B6815E}"/>
              </a:ext>
            </a:extLst>
          </p:cNvPr>
          <p:cNvSpPr txBox="1"/>
          <p:nvPr/>
        </p:nvSpPr>
        <p:spPr>
          <a:xfrm>
            <a:off x="395536" y="4078449"/>
            <a:ext cx="8496944" cy="1246495"/>
          </a:xfrm>
          <a:prstGeom prst="rect">
            <a:avLst/>
          </a:prstGeom>
          <a:noFill/>
        </p:spPr>
        <p:txBody>
          <a:bodyPr wrap="square" rtlCol="0">
            <a:spAutoFit/>
          </a:bodyPr>
          <a:lstStyle/>
          <a:p>
            <a:r>
              <a:rPr lang="de-DE" sz="1500" dirty="0"/>
              <a:t>Alle Änderungen, die sich auf das Lüftungssystem des Gebäudes auswirken, müssen dem Bauausschuss der Gemeinde gemeldet werden.</a:t>
            </a:r>
          </a:p>
          <a:p>
            <a:endParaRPr lang="de-DE" sz="1500" dirty="0"/>
          </a:p>
          <a:p>
            <a:r>
              <a:rPr lang="de-DE" sz="1500" dirty="0"/>
              <a:t>Die Baukommission der Gemeinde kann in diesen Fällen eine "Erstinspektion" verlangen. Das heißt, Sie zählen die gesamte Installation als neu.</a:t>
            </a:r>
            <a:endParaRPr lang="en-US" sz="1500" dirty="0"/>
          </a:p>
        </p:txBody>
      </p:sp>
    </p:spTree>
    <p:extLst>
      <p:ext uri="{BB962C8B-B14F-4D97-AF65-F5344CB8AC3E}">
        <p14:creationId xmlns:p14="http://schemas.microsoft.com/office/powerpoint/2010/main" val="4149979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5" name="Rak 14"/>
          <p:cNvCxnSpPr/>
          <p:nvPr/>
        </p:nvCxnSpPr>
        <p:spPr>
          <a:xfrm>
            <a:off x="1835696" y="548680"/>
            <a:ext cx="0" cy="72008"/>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ruta 1"/>
          <p:cNvSpPr txBox="1"/>
          <p:nvPr/>
        </p:nvSpPr>
        <p:spPr>
          <a:xfrm>
            <a:off x="251520" y="2708920"/>
            <a:ext cx="8640960" cy="1107996"/>
          </a:xfrm>
          <a:prstGeom prst="rect">
            <a:avLst/>
          </a:prstGeom>
          <a:noFill/>
        </p:spPr>
        <p:txBody>
          <a:bodyPr wrap="square" rtlCol="0">
            <a:spAutoFit/>
          </a:bodyPr>
          <a:lstStyle/>
          <a:p>
            <a:pPr algn="ctr"/>
            <a:r>
              <a:rPr lang="sv-SE" sz="6600" b="1" dirty="0" err="1"/>
              <a:t>Questions</a:t>
            </a:r>
            <a:r>
              <a:rPr lang="sv-SE" sz="6600" b="1" dirty="0"/>
              <a:t>/</a:t>
            </a:r>
            <a:r>
              <a:rPr lang="sv-SE" sz="6600" b="1" dirty="0" err="1"/>
              <a:t>Fragen</a:t>
            </a:r>
            <a:endParaRPr lang="sv-SE" sz="1200" b="1" dirty="0"/>
          </a:p>
        </p:txBody>
      </p:sp>
      <p:sp>
        <p:nvSpPr>
          <p:cNvPr id="5" name="textruta 4"/>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spTree>
    <p:extLst>
      <p:ext uri="{BB962C8B-B14F-4D97-AF65-F5344CB8AC3E}">
        <p14:creationId xmlns:p14="http://schemas.microsoft.com/office/powerpoint/2010/main" val="74315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ruta 20"/>
          <p:cNvSpPr txBox="1"/>
          <p:nvPr/>
        </p:nvSpPr>
        <p:spPr>
          <a:xfrm>
            <a:off x="395536" y="1484784"/>
            <a:ext cx="8496944" cy="1200329"/>
          </a:xfrm>
          <a:prstGeom prst="rect">
            <a:avLst/>
          </a:prstGeom>
          <a:noFill/>
        </p:spPr>
        <p:txBody>
          <a:bodyPr wrap="square" rtlCol="0">
            <a:spAutoFit/>
          </a:bodyPr>
          <a:lstStyle/>
          <a:p>
            <a:r>
              <a:rPr lang="en-US" sz="3600" dirty="0"/>
              <a:t>Swedish Legislation on the inspection of ventilation system</a:t>
            </a:r>
            <a:endParaRPr lang="sv-SE" sz="3600" dirty="0"/>
          </a:p>
        </p:txBody>
      </p:sp>
      <p:sp>
        <p:nvSpPr>
          <p:cNvPr id="3" name="Platshållare för bildnummer 2"/>
          <p:cNvSpPr>
            <a:spLocks noGrp="1"/>
          </p:cNvSpPr>
          <p:nvPr>
            <p:ph type="sldNum" sz="quarter" idx="12"/>
          </p:nvPr>
        </p:nvSpPr>
        <p:spPr/>
        <p:txBody>
          <a:bodyPr/>
          <a:lstStyle/>
          <a:p>
            <a:fld id="{5B2FD0F0-5779-4D56-9AB3-94C6161545D2}" type="slidenum">
              <a:rPr lang="sv-SE" smtClean="0"/>
              <a:t>2</a:t>
            </a:fld>
            <a:endParaRPr lang="sv-SE" dirty="0"/>
          </a:p>
        </p:txBody>
      </p:sp>
      <p:sp>
        <p:nvSpPr>
          <p:cNvPr id="6" name="textruta 5"/>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sp>
        <p:nvSpPr>
          <p:cNvPr id="8" name="textruta 7">
            <a:extLst>
              <a:ext uri="{FF2B5EF4-FFF2-40B4-BE49-F238E27FC236}">
                <a16:creationId xmlns:a16="http://schemas.microsoft.com/office/drawing/2014/main" id="{10988B37-601E-469B-B2D3-8DDE059F3FC7}"/>
              </a:ext>
            </a:extLst>
          </p:cNvPr>
          <p:cNvSpPr txBox="1"/>
          <p:nvPr/>
        </p:nvSpPr>
        <p:spPr>
          <a:xfrm>
            <a:off x="395536" y="2924944"/>
            <a:ext cx="8496944" cy="1200329"/>
          </a:xfrm>
          <a:prstGeom prst="rect">
            <a:avLst/>
          </a:prstGeom>
          <a:noFill/>
        </p:spPr>
        <p:txBody>
          <a:bodyPr wrap="square" rtlCol="0">
            <a:spAutoFit/>
          </a:bodyPr>
          <a:lstStyle/>
          <a:p>
            <a:r>
              <a:rPr lang="de-DE" sz="3600" dirty="0"/>
              <a:t>Schwedische Gesetzgebung zur Inspektion von Lüftungssystemen</a:t>
            </a:r>
            <a:endParaRPr lang="sv-SE" sz="3600" dirty="0"/>
          </a:p>
        </p:txBody>
      </p:sp>
    </p:spTree>
    <p:extLst>
      <p:ext uri="{BB962C8B-B14F-4D97-AF65-F5344CB8AC3E}">
        <p14:creationId xmlns:p14="http://schemas.microsoft.com/office/powerpoint/2010/main" val="169221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ruta 20"/>
          <p:cNvSpPr txBox="1"/>
          <p:nvPr/>
        </p:nvSpPr>
        <p:spPr>
          <a:xfrm>
            <a:off x="395536" y="1256058"/>
            <a:ext cx="8496944" cy="646331"/>
          </a:xfrm>
          <a:prstGeom prst="rect">
            <a:avLst/>
          </a:prstGeom>
          <a:noFill/>
        </p:spPr>
        <p:txBody>
          <a:bodyPr wrap="square" rtlCol="0">
            <a:spAutoFit/>
          </a:bodyPr>
          <a:lstStyle/>
          <a:p>
            <a:r>
              <a:rPr lang="sv-SE" sz="3600" dirty="0" err="1"/>
              <a:t>History</a:t>
            </a:r>
            <a:r>
              <a:rPr lang="sv-SE" sz="3600" dirty="0"/>
              <a:t> / </a:t>
            </a:r>
            <a:r>
              <a:rPr lang="sv-SE" sz="3600" dirty="0" err="1"/>
              <a:t>Geschichte</a:t>
            </a:r>
            <a:endParaRPr lang="sv-SE" sz="3600" dirty="0"/>
          </a:p>
        </p:txBody>
      </p:sp>
      <p:sp>
        <p:nvSpPr>
          <p:cNvPr id="3" name="Platshållare för bildnummer 2"/>
          <p:cNvSpPr>
            <a:spLocks noGrp="1"/>
          </p:cNvSpPr>
          <p:nvPr>
            <p:ph type="sldNum" sz="quarter" idx="12"/>
          </p:nvPr>
        </p:nvSpPr>
        <p:spPr/>
        <p:txBody>
          <a:bodyPr/>
          <a:lstStyle/>
          <a:p>
            <a:fld id="{5B2FD0F0-5779-4D56-9AB3-94C6161545D2}" type="slidenum">
              <a:rPr lang="sv-SE" smtClean="0"/>
              <a:t>3</a:t>
            </a:fld>
            <a:endParaRPr lang="sv-SE" dirty="0"/>
          </a:p>
        </p:txBody>
      </p:sp>
      <p:sp>
        <p:nvSpPr>
          <p:cNvPr id="6" name="textruta 5"/>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sp>
        <p:nvSpPr>
          <p:cNvPr id="4" name="textruta 3">
            <a:extLst>
              <a:ext uri="{FF2B5EF4-FFF2-40B4-BE49-F238E27FC236}">
                <a16:creationId xmlns:a16="http://schemas.microsoft.com/office/drawing/2014/main" id="{2F5C24B5-5F7C-4A27-A95C-E7E17FC70895}"/>
              </a:ext>
            </a:extLst>
          </p:cNvPr>
          <p:cNvSpPr txBox="1"/>
          <p:nvPr/>
        </p:nvSpPr>
        <p:spPr>
          <a:xfrm>
            <a:off x="467544" y="2578409"/>
            <a:ext cx="7704856" cy="646331"/>
          </a:xfrm>
          <a:prstGeom prst="rect">
            <a:avLst/>
          </a:prstGeom>
          <a:noFill/>
        </p:spPr>
        <p:txBody>
          <a:bodyPr wrap="square" rtlCol="0">
            <a:spAutoFit/>
          </a:bodyPr>
          <a:lstStyle/>
          <a:p>
            <a:r>
              <a:rPr lang="en-US" dirty="0"/>
              <a:t>500 people / year died due to poor indoor air</a:t>
            </a:r>
          </a:p>
          <a:p>
            <a:r>
              <a:rPr lang="de-DE" dirty="0"/>
              <a:t>500 Menschen / Jahr starben an der schlechten Raumluft</a:t>
            </a:r>
            <a:endParaRPr lang="en-US" dirty="0"/>
          </a:p>
        </p:txBody>
      </p:sp>
      <p:sp>
        <p:nvSpPr>
          <p:cNvPr id="7" name="textruta 6">
            <a:extLst>
              <a:ext uri="{FF2B5EF4-FFF2-40B4-BE49-F238E27FC236}">
                <a16:creationId xmlns:a16="http://schemas.microsoft.com/office/drawing/2014/main" id="{033922F9-6A9B-4680-8A00-5E43AAAAA86F}"/>
              </a:ext>
            </a:extLst>
          </p:cNvPr>
          <p:cNvSpPr txBox="1"/>
          <p:nvPr/>
        </p:nvSpPr>
        <p:spPr>
          <a:xfrm>
            <a:off x="467544" y="3429000"/>
            <a:ext cx="7704856" cy="646331"/>
          </a:xfrm>
          <a:prstGeom prst="rect">
            <a:avLst/>
          </a:prstGeom>
          <a:noFill/>
        </p:spPr>
        <p:txBody>
          <a:bodyPr wrap="square" rtlCol="0">
            <a:spAutoFit/>
          </a:bodyPr>
          <a:lstStyle/>
          <a:p>
            <a:r>
              <a:rPr lang="en-US" dirty="0"/>
              <a:t>40% of Swedish children had some form of allergy or asthma</a:t>
            </a:r>
          </a:p>
          <a:p>
            <a:r>
              <a:rPr lang="de-DE" dirty="0"/>
              <a:t>40% der schwedischen Kinder hatten Allergien oder Asthma</a:t>
            </a:r>
            <a:endParaRPr lang="en-US" dirty="0"/>
          </a:p>
        </p:txBody>
      </p:sp>
      <p:sp>
        <p:nvSpPr>
          <p:cNvPr id="8" name="textruta 7">
            <a:extLst>
              <a:ext uri="{FF2B5EF4-FFF2-40B4-BE49-F238E27FC236}">
                <a16:creationId xmlns:a16="http://schemas.microsoft.com/office/drawing/2014/main" id="{7BAF025E-B489-486B-A698-6D3577FEF09E}"/>
              </a:ext>
            </a:extLst>
          </p:cNvPr>
          <p:cNvSpPr txBox="1"/>
          <p:nvPr/>
        </p:nvSpPr>
        <p:spPr>
          <a:xfrm>
            <a:off x="467544" y="4279591"/>
            <a:ext cx="7704856" cy="646331"/>
          </a:xfrm>
          <a:prstGeom prst="rect">
            <a:avLst/>
          </a:prstGeom>
          <a:noFill/>
        </p:spPr>
        <p:txBody>
          <a:bodyPr wrap="square" rtlCol="0">
            <a:spAutoFit/>
          </a:bodyPr>
          <a:lstStyle/>
          <a:p>
            <a:r>
              <a:rPr lang="en-US" dirty="0"/>
              <a:t>High radon levels were found in Swedish homes</a:t>
            </a:r>
          </a:p>
          <a:p>
            <a:r>
              <a:rPr lang="de-DE" dirty="0"/>
              <a:t>In schwedischen Haushalten wurden hohe Radonwerte festgestellt</a:t>
            </a:r>
          </a:p>
        </p:txBody>
      </p:sp>
      <p:sp>
        <p:nvSpPr>
          <p:cNvPr id="9" name="textruta 8">
            <a:extLst>
              <a:ext uri="{FF2B5EF4-FFF2-40B4-BE49-F238E27FC236}">
                <a16:creationId xmlns:a16="http://schemas.microsoft.com/office/drawing/2014/main" id="{5686D501-2063-43C2-8789-FD7D4DBDACDF}"/>
              </a:ext>
            </a:extLst>
          </p:cNvPr>
          <p:cNvSpPr txBox="1"/>
          <p:nvPr/>
        </p:nvSpPr>
        <p:spPr>
          <a:xfrm>
            <a:off x="467544" y="2106649"/>
            <a:ext cx="8496944" cy="461665"/>
          </a:xfrm>
          <a:prstGeom prst="rect">
            <a:avLst/>
          </a:prstGeom>
          <a:noFill/>
        </p:spPr>
        <p:txBody>
          <a:bodyPr wrap="square" rtlCol="0">
            <a:spAutoFit/>
          </a:bodyPr>
          <a:lstStyle/>
          <a:p>
            <a:r>
              <a:rPr lang="sv-SE" sz="2400" u="sng" dirty="0"/>
              <a:t>Swedish </a:t>
            </a:r>
            <a:r>
              <a:rPr lang="sv-SE" sz="2400" u="sng" dirty="0" err="1"/>
              <a:t>study</a:t>
            </a:r>
            <a:r>
              <a:rPr lang="sv-SE" sz="2400" u="sng" dirty="0"/>
              <a:t> </a:t>
            </a:r>
            <a:r>
              <a:rPr lang="sv-SE" sz="2400" u="sng" dirty="0" err="1"/>
              <a:t>between</a:t>
            </a:r>
            <a:r>
              <a:rPr lang="sv-SE" sz="2400" u="sng" dirty="0"/>
              <a:t> 1980 - 1990</a:t>
            </a:r>
            <a:endParaRPr lang="sv-SE" sz="3600" u="sng" dirty="0"/>
          </a:p>
        </p:txBody>
      </p:sp>
    </p:spTree>
    <p:extLst>
      <p:ext uri="{BB962C8B-B14F-4D97-AF65-F5344CB8AC3E}">
        <p14:creationId xmlns:p14="http://schemas.microsoft.com/office/powerpoint/2010/main" val="406292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ruta 20"/>
          <p:cNvSpPr txBox="1"/>
          <p:nvPr/>
        </p:nvSpPr>
        <p:spPr>
          <a:xfrm>
            <a:off x="395536" y="1256058"/>
            <a:ext cx="8496944" cy="646331"/>
          </a:xfrm>
          <a:prstGeom prst="rect">
            <a:avLst/>
          </a:prstGeom>
          <a:noFill/>
        </p:spPr>
        <p:txBody>
          <a:bodyPr wrap="square" rtlCol="0">
            <a:spAutoFit/>
          </a:bodyPr>
          <a:lstStyle/>
          <a:p>
            <a:r>
              <a:rPr lang="sv-SE" sz="3600" dirty="0" err="1"/>
              <a:t>History</a:t>
            </a:r>
            <a:r>
              <a:rPr lang="sv-SE" sz="3600" dirty="0"/>
              <a:t> / </a:t>
            </a:r>
            <a:r>
              <a:rPr lang="sv-SE" sz="3600" dirty="0" err="1"/>
              <a:t>Geschichte</a:t>
            </a:r>
            <a:endParaRPr lang="sv-SE" sz="3600" dirty="0"/>
          </a:p>
        </p:txBody>
      </p:sp>
      <p:sp>
        <p:nvSpPr>
          <p:cNvPr id="3" name="Platshållare för bildnummer 2"/>
          <p:cNvSpPr>
            <a:spLocks noGrp="1"/>
          </p:cNvSpPr>
          <p:nvPr>
            <p:ph type="sldNum" sz="quarter" idx="12"/>
          </p:nvPr>
        </p:nvSpPr>
        <p:spPr/>
        <p:txBody>
          <a:bodyPr/>
          <a:lstStyle/>
          <a:p>
            <a:fld id="{5B2FD0F0-5779-4D56-9AB3-94C6161545D2}" type="slidenum">
              <a:rPr lang="sv-SE" smtClean="0"/>
              <a:t>4</a:t>
            </a:fld>
            <a:endParaRPr lang="sv-SE" dirty="0"/>
          </a:p>
        </p:txBody>
      </p:sp>
      <p:sp>
        <p:nvSpPr>
          <p:cNvPr id="6" name="textruta 5"/>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graphicFrame>
        <p:nvGraphicFramePr>
          <p:cNvPr id="9" name="Diagram 8">
            <a:extLst>
              <a:ext uri="{FF2B5EF4-FFF2-40B4-BE49-F238E27FC236}">
                <a16:creationId xmlns:a16="http://schemas.microsoft.com/office/drawing/2014/main" id="{D4DC52E0-B672-4218-8167-98AF85480B0A}"/>
              </a:ext>
            </a:extLst>
          </p:cNvPr>
          <p:cNvGraphicFramePr>
            <a:graphicFrameLocks/>
          </p:cNvGraphicFramePr>
          <p:nvPr>
            <p:extLst>
              <p:ext uri="{D42A27DB-BD31-4B8C-83A1-F6EECF244321}">
                <p14:modId xmlns:p14="http://schemas.microsoft.com/office/powerpoint/2010/main" val="2132473318"/>
              </p:ext>
            </p:extLst>
          </p:nvPr>
        </p:nvGraphicFramePr>
        <p:xfrm>
          <a:off x="539552" y="2057400"/>
          <a:ext cx="7992888" cy="38198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657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ruta 20"/>
          <p:cNvSpPr txBox="1"/>
          <p:nvPr/>
        </p:nvSpPr>
        <p:spPr>
          <a:xfrm>
            <a:off x="395536" y="1256058"/>
            <a:ext cx="8496944" cy="646331"/>
          </a:xfrm>
          <a:prstGeom prst="rect">
            <a:avLst/>
          </a:prstGeom>
          <a:noFill/>
        </p:spPr>
        <p:txBody>
          <a:bodyPr wrap="square" rtlCol="0">
            <a:spAutoFit/>
          </a:bodyPr>
          <a:lstStyle/>
          <a:p>
            <a:r>
              <a:rPr lang="sv-SE" sz="3600" dirty="0" err="1"/>
              <a:t>History</a:t>
            </a:r>
            <a:r>
              <a:rPr lang="sv-SE" sz="3600" dirty="0"/>
              <a:t> / </a:t>
            </a:r>
            <a:r>
              <a:rPr lang="sv-SE" sz="3600" dirty="0" err="1"/>
              <a:t>Geschichte</a:t>
            </a:r>
            <a:endParaRPr lang="sv-SE" sz="3600" dirty="0"/>
          </a:p>
        </p:txBody>
      </p:sp>
      <p:sp>
        <p:nvSpPr>
          <p:cNvPr id="3" name="Platshållare för bildnummer 2"/>
          <p:cNvSpPr>
            <a:spLocks noGrp="1"/>
          </p:cNvSpPr>
          <p:nvPr>
            <p:ph type="sldNum" sz="quarter" idx="12"/>
          </p:nvPr>
        </p:nvSpPr>
        <p:spPr/>
        <p:txBody>
          <a:bodyPr/>
          <a:lstStyle/>
          <a:p>
            <a:fld id="{5B2FD0F0-5779-4D56-9AB3-94C6161545D2}" type="slidenum">
              <a:rPr lang="sv-SE" smtClean="0"/>
              <a:t>5</a:t>
            </a:fld>
            <a:endParaRPr lang="sv-SE" dirty="0"/>
          </a:p>
        </p:txBody>
      </p:sp>
      <p:sp>
        <p:nvSpPr>
          <p:cNvPr id="6" name="textruta 5"/>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sp>
        <p:nvSpPr>
          <p:cNvPr id="7" name="textruta 6">
            <a:extLst>
              <a:ext uri="{FF2B5EF4-FFF2-40B4-BE49-F238E27FC236}">
                <a16:creationId xmlns:a16="http://schemas.microsoft.com/office/drawing/2014/main" id="{244E5A96-7EB8-4875-AC47-AE9C16C63E31}"/>
              </a:ext>
            </a:extLst>
          </p:cNvPr>
          <p:cNvSpPr txBox="1"/>
          <p:nvPr/>
        </p:nvSpPr>
        <p:spPr>
          <a:xfrm>
            <a:off x="467544" y="2132856"/>
            <a:ext cx="7704856" cy="1477328"/>
          </a:xfrm>
          <a:prstGeom prst="rect">
            <a:avLst/>
          </a:prstGeom>
          <a:noFill/>
        </p:spPr>
        <p:txBody>
          <a:bodyPr wrap="square" rtlCol="0">
            <a:spAutoFit/>
          </a:bodyPr>
          <a:lstStyle/>
          <a:p>
            <a:r>
              <a:rPr lang="en-US" dirty="0"/>
              <a:t>What they came to realize was that it was not the fault of the building legislation regarding ventilation but the follow-up of it.</a:t>
            </a:r>
          </a:p>
          <a:p>
            <a:endParaRPr lang="en-US" dirty="0"/>
          </a:p>
          <a:p>
            <a:r>
              <a:rPr lang="de-DE" dirty="0"/>
              <a:t>Sie stellten fest, dass es nicht an der Baugesetzgebung lag, was die Lüftung betraf, sondern an der Weiterverfolgung.</a:t>
            </a:r>
            <a:endParaRPr lang="en-US" dirty="0"/>
          </a:p>
        </p:txBody>
      </p:sp>
      <p:sp>
        <p:nvSpPr>
          <p:cNvPr id="8" name="textruta 7">
            <a:extLst>
              <a:ext uri="{FF2B5EF4-FFF2-40B4-BE49-F238E27FC236}">
                <a16:creationId xmlns:a16="http://schemas.microsoft.com/office/drawing/2014/main" id="{A3765349-A96D-4ED4-AF18-EAD380B6815E}"/>
              </a:ext>
            </a:extLst>
          </p:cNvPr>
          <p:cNvSpPr txBox="1"/>
          <p:nvPr/>
        </p:nvSpPr>
        <p:spPr>
          <a:xfrm>
            <a:off x="467544" y="4240107"/>
            <a:ext cx="7704856" cy="1754326"/>
          </a:xfrm>
          <a:prstGeom prst="rect">
            <a:avLst/>
          </a:prstGeom>
          <a:noFill/>
        </p:spPr>
        <p:txBody>
          <a:bodyPr wrap="square" rtlCol="0">
            <a:spAutoFit/>
          </a:bodyPr>
          <a:lstStyle/>
          <a:p>
            <a:r>
              <a:rPr lang="en-US" dirty="0"/>
              <a:t>Therefore, a new law was introduced in which all buildings would undergo a so-called “</a:t>
            </a:r>
            <a:r>
              <a:rPr lang="sv-SE" dirty="0"/>
              <a:t>Obligatorisk Ventilations Kontroll (OVK)”, </a:t>
            </a:r>
            <a:r>
              <a:rPr lang="sv-SE" dirty="0" err="1"/>
              <a:t>Obligatory</a:t>
            </a:r>
            <a:r>
              <a:rPr lang="sv-SE" dirty="0"/>
              <a:t> Ventilation Control.</a:t>
            </a:r>
          </a:p>
          <a:p>
            <a:endParaRPr lang="sv-SE" dirty="0"/>
          </a:p>
          <a:p>
            <a:r>
              <a:rPr lang="de-DE" dirty="0"/>
              <a:t>Daher wurde ein neues Gesetz eingeführt, in dem alle Gebäude einer sogenannten “</a:t>
            </a:r>
            <a:r>
              <a:rPr lang="sv-SE" dirty="0"/>
              <a:t>Obligatorisk Ventilations Kontroll </a:t>
            </a:r>
            <a:r>
              <a:rPr lang="de-DE" dirty="0"/>
              <a:t>(OVK)“, Obligatorisch Belüftung Inspektion.</a:t>
            </a:r>
            <a:endParaRPr lang="en-US" dirty="0"/>
          </a:p>
        </p:txBody>
      </p:sp>
    </p:spTree>
    <p:extLst>
      <p:ext uri="{BB962C8B-B14F-4D97-AF65-F5344CB8AC3E}">
        <p14:creationId xmlns:p14="http://schemas.microsoft.com/office/powerpoint/2010/main" val="2960940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ruta 20"/>
          <p:cNvSpPr txBox="1"/>
          <p:nvPr/>
        </p:nvSpPr>
        <p:spPr>
          <a:xfrm>
            <a:off x="395536" y="1256058"/>
            <a:ext cx="8496944" cy="646331"/>
          </a:xfrm>
          <a:prstGeom prst="rect">
            <a:avLst/>
          </a:prstGeom>
          <a:noFill/>
        </p:spPr>
        <p:txBody>
          <a:bodyPr wrap="square" rtlCol="0">
            <a:spAutoFit/>
          </a:bodyPr>
          <a:lstStyle/>
          <a:p>
            <a:r>
              <a:rPr lang="sv-SE" sz="3600" dirty="0" err="1"/>
              <a:t>Briefly</a:t>
            </a:r>
            <a:r>
              <a:rPr lang="sv-SE" sz="3600" dirty="0"/>
              <a:t> on the </a:t>
            </a:r>
            <a:r>
              <a:rPr lang="sv-SE" sz="3600" dirty="0" err="1"/>
              <a:t>law</a:t>
            </a:r>
            <a:r>
              <a:rPr lang="sv-SE" sz="3600" dirty="0"/>
              <a:t> / </a:t>
            </a:r>
            <a:r>
              <a:rPr lang="sv-SE" sz="3600" dirty="0" err="1"/>
              <a:t>Kurz</a:t>
            </a:r>
            <a:r>
              <a:rPr lang="sv-SE" sz="3600" dirty="0"/>
              <a:t> </a:t>
            </a:r>
            <a:r>
              <a:rPr lang="sv-SE" sz="3600" dirty="0" err="1"/>
              <a:t>zum</a:t>
            </a:r>
            <a:r>
              <a:rPr lang="sv-SE" sz="3600" dirty="0"/>
              <a:t> </a:t>
            </a:r>
            <a:r>
              <a:rPr lang="sv-SE" sz="3600" dirty="0" err="1"/>
              <a:t>Gesetz</a:t>
            </a:r>
            <a:endParaRPr lang="sv-SE" sz="3600" dirty="0"/>
          </a:p>
        </p:txBody>
      </p:sp>
      <p:sp>
        <p:nvSpPr>
          <p:cNvPr id="3" name="Platshållare för bildnummer 2"/>
          <p:cNvSpPr>
            <a:spLocks noGrp="1"/>
          </p:cNvSpPr>
          <p:nvPr>
            <p:ph type="sldNum" sz="quarter" idx="12"/>
          </p:nvPr>
        </p:nvSpPr>
        <p:spPr/>
        <p:txBody>
          <a:bodyPr/>
          <a:lstStyle/>
          <a:p>
            <a:fld id="{5B2FD0F0-5779-4D56-9AB3-94C6161545D2}" type="slidenum">
              <a:rPr lang="sv-SE" smtClean="0"/>
              <a:t>6</a:t>
            </a:fld>
            <a:endParaRPr lang="sv-SE" dirty="0"/>
          </a:p>
        </p:txBody>
      </p:sp>
      <p:sp>
        <p:nvSpPr>
          <p:cNvPr id="6" name="textruta 5"/>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sp>
        <p:nvSpPr>
          <p:cNvPr id="7" name="textruta 6">
            <a:extLst>
              <a:ext uri="{FF2B5EF4-FFF2-40B4-BE49-F238E27FC236}">
                <a16:creationId xmlns:a16="http://schemas.microsoft.com/office/drawing/2014/main" id="{244E5A96-7EB8-4875-AC47-AE9C16C63E31}"/>
              </a:ext>
            </a:extLst>
          </p:cNvPr>
          <p:cNvSpPr txBox="1"/>
          <p:nvPr/>
        </p:nvSpPr>
        <p:spPr>
          <a:xfrm>
            <a:off x="467544" y="2132856"/>
            <a:ext cx="7704856" cy="1477328"/>
          </a:xfrm>
          <a:prstGeom prst="rect">
            <a:avLst/>
          </a:prstGeom>
          <a:noFill/>
        </p:spPr>
        <p:txBody>
          <a:bodyPr wrap="square" rtlCol="0">
            <a:spAutoFit/>
          </a:bodyPr>
          <a:lstStyle/>
          <a:p>
            <a:r>
              <a:rPr lang="en-US" dirty="0"/>
              <a:t>It is always the property owner who is responsible for ensuring that the ventilation meets all legal requirements</a:t>
            </a:r>
          </a:p>
          <a:p>
            <a:endParaRPr lang="en-US" dirty="0"/>
          </a:p>
          <a:p>
            <a:r>
              <a:rPr lang="de-DE" dirty="0"/>
              <a:t>Es ist immer der Eigentümer der Immobilie, der dafür verantwortlich ist, dass die Belüftung alle gesetzlichen Anforderungen erfüllt</a:t>
            </a:r>
            <a:endParaRPr lang="en-US" dirty="0"/>
          </a:p>
        </p:txBody>
      </p:sp>
      <p:sp>
        <p:nvSpPr>
          <p:cNvPr id="8" name="textruta 7">
            <a:extLst>
              <a:ext uri="{FF2B5EF4-FFF2-40B4-BE49-F238E27FC236}">
                <a16:creationId xmlns:a16="http://schemas.microsoft.com/office/drawing/2014/main" id="{A3765349-A96D-4ED4-AF18-EAD380B6815E}"/>
              </a:ext>
            </a:extLst>
          </p:cNvPr>
          <p:cNvSpPr txBox="1"/>
          <p:nvPr/>
        </p:nvSpPr>
        <p:spPr>
          <a:xfrm>
            <a:off x="395536" y="3933056"/>
            <a:ext cx="7704856" cy="1477328"/>
          </a:xfrm>
          <a:prstGeom prst="rect">
            <a:avLst/>
          </a:prstGeom>
          <a:noFill/>
        </p:spPr>
        <p:txBody>
          <a:bodyPr wrap="square" rtlCol="0">
            <a:spAutoFit/>
          </a:bodyPr>
          <a:lstStyle/>
          <a:p>
            <a:r>
              <a:rPr lang="en-US" dirty="0"/>
              <a:t>The municipality is responsible for supervising that the property owner complies with the legislation</a:t>
            </a:r>
          </a:p>
          <a:p>
            <a:endParaRPr lang="sv-SE" dirty="0"/>
          </a:p>
          <a:p>
            <a:r>
              <a:rPr lang="de-DE" dirty="0"/>
              <a:t>Die Gemeinde ist dafür verantwortlich, die Einhaltung der gesetzlichen Bestimmungen durch den Eigentümer zu überwachen</a:t>
            </a:r>
            <a:endParaRPr lang="en-US" dirty="0"/>
          </a:p>
        </p:txBody>
      </p:sp>
    </p:spTree>
    <p:extLst>
      <p:ext uri="{BB962C8B-B14F-4D97-AF65-F5344CB8AC3E}">
        <p14:creationId xmlns:p14="http://schemas.microsoft.com/office/powerpoint/2010/main" val="81115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ruta 20"/>
          <p:cNvSpPr txBox="1"/>
          <p:nvPr/>
        </p:nvSpPr>
        <p:spPr>
          <a:xfrm>
            <a:off x="395536" y="1256058"/>
            <a:ext cx="8496944" cy="646331"/>
          </a:xfrm>
          <a:prstGeom prst="rect">
            <a:avLst/>
          </a:prstGeom>
          <a:noFill/>
        </p:spPr>
        <p:txBody>
          <a:bodyPr wrap="square" rtlCol="0">
            <a:spAutoFit/>
          </a:bodyPr>
          <a:lstStyle/>
          <a:p>
            <a:r>
              <a:rPr lang="sv-SE" sz="3600" dirty="0" err="1"/>
              <a:t>Briefly</a:t>
            </a:r>
            <a:r>
              <a:rPr lang="sv-SE" sz="3600" dirty="0"/>
              <a:t> on the </a:t>
            </a:r>
            <a:r>
              <a:rPr lang="sv-SE" sz="3600" dirty="0" err="1"/>
              <a:t>law</a:t>
            </a:r>
            <a:r>
              <a:rPr lang="sv-SE" sz="3600" dirty="0"/>
              <a:t> / </a:t>
            </a:r>
            <a:r>
              <a:rPr lang="sv-SE" sz="3600" dirty="0" err="1"/>
              <a:t>Kurz</a:t>
            </a:r>
            <a:r>
              <a:rPr lang="sv-SE" sz="3600" dirty="0"/>
              <a:t> </a:t>
            </a:r>
            <a:r>
              <a:rPr lang="sv-SE" sz="3600" dirty="0" err="1"/>
              <a:t>zum</a:t>
            </a:r>
            <a:r>
              <a:rPr lang="sv-SE" sz="3600" dirty="0"/>
              <a:t> </a:t>
            </a:r>
            <a:r>
              <a:rPr lang="sv-SE" sz="3600" dirty="0" err="1"/>
              <a:t>Gesetz</a:t>
            </a:r>
            <a:endParaRPr lang="sv-SE" sz="3600" dirty="0"/>
          </a:p>
        </p:txBody>
      </p:sp>
      <p:sp>
        <p:nvSpPr>
          <p:cNvPr id="3" name="Platshållare för bildnummer 2"/>
          <p:cNvSpPr>
            <a:spLocks noGrp="1"/>
          </p:cNvSpPr>
          <p:nvPr>
            <p:ph type="sldNum" sz="quarter" idx="12"/>
          </p:nvPr>
        </p:nvSpPr>
        <p:spPr/>
        <p:txBody>
          <a:bodyPr/>
          <a:lstStyle/>
          <a:p>
            <a:fld id="{5B2FD0F0-5779-4D56-9AB3-94C6161545D2}" type="slidenum">
              <a:rPr lang="sv-SE" smtClean="0"/>
              <a:t>7</a:t>
            </a:fld>
            <a:endParaRPr lang="sv-SE" dirty="0"/>
          </a:p>
        </p:txBody>
      </p:sp>
      <p:sp>
        <p:nvSpPr>
          <p:cNvPr id="6" name="textruta 5"/>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sp>
        <p:nvSpPr>
          <p:cNvPr id="7" name="textruta 6">
            <a:extLst>
              <a:ext uri="{FF2B5EF4-FFF2-40B4-BE49-F238E27FC236}">
                <a16:creationId xmlns:a16="http://schemas.microsoft.com/office/drawing/2014/main" id="{244E5A96-7EB8-4875-AC47-AE9C16C63E31}"/>
              </a:ext>
            </a:extLst>
          </p:cNvPr>
          <p:cNvSpPr txBox="1"/>
          <p:nvPr/>
        </p:nvSpPr>
        <p:spPr>
          <a:xfrm>
            <a:off x="467544" y="2132856"/>
            <a:ext cx="7704856" cy="923330"/>
          </a:xfrm>
          <a:prstGeom prst="rect">
            <a:avLst/>
          </a:prstGeom>
          <a:noFill/>
        </p:spPr>
        <p:txBody>
          <a:bodyPr wrap="square" rtlCol="0">
            <a:spAutoFit/>
          </a:bodyPr>
          <a:lstStyle/>
          <a:p>
            <a:r>
              <a:rPr lang="en-US" dirty="0"/>
              <a:t>All newly built properties must be inspected before they can be used.</a:t>
            </a:r>
          </a:p>
          <a:p>
            <a:endParaRPr lang="en-US" dirty="0"/>
          </a:p>
          <a:p>
            <a:r>
              <a:rPr lang="de-DE" dirty="0"/>
              <a:t>Alle neu gebauten Immobilien müssen vor ihrer Nutzung überprüft werden.</a:t>
            </a:r>
            <a:endParaRPr lang="en-US" dirty="0"/>
          </a:p>
        </p:txBody>
      </p:sp>
      <p:sp>
        <p:nvSpPr>
          <p:cNvPr id="8" name="textruta 7">
            <a:extLst>
              <a:ext uri="{FF2B5EF4-FFF2-40B4-BE49-F238E27FC236}">
                <a16:creationId xmlns:a16="http://schemas.microsoft.com/office/drawing/2014/main" id="{A3765349-A96D-4ED4-AF18-EAD380B6815E}"/>
              </a:ext>
            </a:extLst>
          </p:cNvPr>
          <p:cNvSpPr txBox="1"/>
          <p:nvPr/>
        </p:nvSpPr>
        <p:spPr>
          <a:xfrm>
            <a:off x="395536" y="3687632"/>
            <a:ext cx="7704856" cy="1754326"/>
          </a:xfrm>
          <a:prstGeom prst="rect">
            <a:avLst/>
          </a:prstGeom>
          <a:noFill/>
        </p:spPr>
        <p:txBody>
          <a:bodyPr wrap="square" rtlCol="0">
            <a:spAutoFit/>
          </a:bodyPr>
          <a:lstStyle/>
          <a:p>
            <a:r>
              <a:rPr lang="en-US" dirty="0"/>
              <a:t>All buildings except agricultural buildings, single and two-family houses and industrial buildings must be inspected regularly.</a:t>
            </a:r>
          </a:p>
          <a:p>
            <a:endParaRPr lang="sv-SE" dirty="0"/>
          </a:p>
          <a:p>
            <a:r>
              <a:rPr lang="de-DE" dirty="0"/>
              <a:t>Alle Gebäude mit Ausnahme von Wirtschaftsgebäuden, Ein- und Zweifamilienhäusern und Industriegebäuden müssen regelmäßig inspiziert werden.</a:t>
            </a:r>
            <a:endParaRPr lang="en-US" dirty="0"/>
          </a:p>
        </p:txBody>
      </p:sp>
    </p:spTree>
    <p:extLst>
      <p:ext uri="{BB962C8B-B14F-4D97-AF65-F5344CB8AC3E}">
        <p14:creationId xmlns:p14="http://schemas.microsoft.com/office/powerpoint/2010/main" val="2407440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ruta 20"/>
          <p:cNvSpPr txBox="1"/>
          <p:nvPr/>
        </p:nvSpPr>
        <p:spPr>
          <a:xfrm>
            <a:off x="395536" y="1256058"/>
            <a:ext cx="8496944" cy="646331"/>
          </a:xfrm>
          <a:prstGeom prst="rect">
            <a:avLst/>
          </a:prstGeom>
          <a:noFill/>
        </p:spPr>
        <p:txBody>
          <a:bodyPr wrap="square" rtlCol="0">
            <a:spAutoFit/>
          </a:bodyPr>
          <a:lstStyle/>
          <a:p>
            <a:r>
              <a:rPr lang="sv-SE" sz="3600" dirty="0" err="1"/>
              <a:t>Briefly</a:t>
            </a:r>
            <a:r>
              <a:rPr lang="sv-SE" sz="3600" dirty="0"/>
              <a:t> on the </a:t>
            </a:r>
            <a:r>
              <a:rPr lang="sv-SE" sz="3600" dirty="0" err="1"/>
              <a:t>law</a:t>
            </a:r>
            <a:r>
              <a:rPr lang="sv-SE" sz="3600" dirty="0"/>
              <a:t> / </a:t>
            </a:r>
            <a:r>
              <a:rPr lang="sv-SE" sz="3600" dirty="0" err="1"/>
              <a:t>Kurz</a:t>
            </a:r>
            <a:r>
              <a:rPr lang="sv-SE" sz="3600" dirty="0"/>
              <a:t> </a:t>
            </a:r>
            <a:r>
              <a:rPr lang="sv-SE" sz="3600" dirty="0" err="1"/>
              <a:t>zum</a:t>
            </a:r>
            <a:r>
              <a:rPr lang="sv-SE" sz="3600" dirty="0"/>
              <a:t> </a:t>
            </a:r>
            <a:r>
              <a:rPr lang="sv-SE" sz="3600" dirty="0" err="1"/>
              <a:t>Gesetz</a:t>
            </a:r>
            <a:endParaRPr lang="sv-SE" sz="3600" dirty="0"/>
          </a:p>
        </p:txBody>
      </p:sp>
      <p:sp>
        <p:nvSpPr>
          <p:cNvPr id="3" name="Platshållare för bildnummer 2"/>
          <p:cNvSpPr>
            <a:spLocks noGrp="1"/>
          </p:cNvSpPr>
          <p:nvPr>
            <p:ph type="sldNum" sz="quarter" idx="12"/>
          </p:nvPr>
        </p:nvSpPr>
        <p:spPr/>
        <p:txBody>
          <a:bodyPr/>
          <a:lstStyle/>
          <a:p>
            <a:fld id="{5B2FD0F0-5779-4D56-9AB3-94C6161545D2}" type="slidenum">
              <a:rPr lang="sv-SE" smtClean="0"/>
              <a:t>8</a:t>
            </a:fld>
            <a:endParaRPr lang="sv-SE" dirty="0"/>
          </a:p>
        </p:txBody>
      </p:sp>
      <p:sp>
        <p:nvSpPr>
          <p:cNvPr id="6" name="textruta 5"/>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graphicFrame>
        <p:nvGraphicFramePr>
          <p:cNvPr id="2" name="Tabell 1">
            <a:extLst>
              <a:ext uri="{FF2B5EF4-FFF2-40B4-BE49-F238E27FC236}">
                <a16:creationId xmlns:a16="http://schemas.microsoft.com/office/drawing/2014/main" id="{5DE1C98E-869C-4EA1-A5B1-4FD118EBF670}"/>
              </a:ext>
            </a:extLst>
          </p:cNvPr>
          <p:cNvGraphicFramePr>
            <a:graphicFrameLocks noGrp="1"/>
          </p:cNvGraphicFramePr>
          <p:nvPr>
            <p:extLst>
              <p:ext uri="{D42A27DB-BD31-4B8C-83A1-F6EECF244321}">
                <p14:modId xmlns:p14="http://schemas.microsoft.com/office/powerpoint/2010/main" val="2524892999"/>
              </p:ext>
            </p:extLst>
          </p:nvPr>
        </p:nvGraphicFramePr>
        <p:xfrm>
          <a:off x="395536" y="1988840"/>
          <a:ext cx="8208912" cy="320548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1398781209"/>
                    </a:ext>
                  </a:extLst>
                </a:gridCol>
                <a:gridCol w="3672408">
                  <a:extLst>
                    <a:ext uri="{9D8B030D-6E8A-4147-A177-3AD203B41FA5}">
                      <a16:colId xmlns:a16="http://schemas.microsoft.com/office/drawing/2014/main" val="94371023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of building / Art des </a:t>
                      </a:r>
                      <a:r>
                        <a:rPr lang="en-US" dirty="0" err="1"/>
                        <a:t>Gebäudes</a:t>
                      </a:r>
                      <a:endParaRPr lang="sv-SE" dirty="0"/>
                    </a:p>
                  </a:txBody>
                  <a:tcPr/>
                </a:tc>
                <a:tc>
                  <a:txBody>
                    <a:bodyPr/>
                    <a:lstStyle/>
                    <a:p>
                      <a:r>
                        <a:rPr lang="sv-SE" dirty="0" err="1"/>
                        <a:t>Inspection</a:t>
                      </a:r>
                      <a:r>
                        <a:rPr lang="sv-SE" dirty="0"/>
                        <a:t> </a:t>
                      </a:r>
                      <a:r>
                        <a:rPr lang="sv-SE" dirty="0" err="1"/>
                        <a:t>intervals</a:t>
                      </a:r>
                      <a:r>
                        <a:rPr lang="sv-SE" dirty="0"/>
                        <a:t> / </a:t>
                      </a:r>
                      <a:r>
                        <a:rPr lang="sv-SE" dirty="0" err="1"/>
                        <a:t>Prüfintervalle</a:t>
                      </a:r>
                      <a:endParaRPr lang="sv-SE" dirty="0"/>
                    </a:p>
                  </a:txBody>
                  <a:tcPr/>
                </a:tc>
                <a:extLst>
                  <a:ext uri="{0D108BD9-81ED-4DB2-BD59-A6C34878D82A}">
                    <a16:rowId xmlns:a16="http://schemas.microsoft.com/office/drawing/2014/main" val="35284198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Kindergartens, schools, hospitals and the like regardless of the type of ventilation system</a:t>
                      </a:r>
                      <a:r>
                        <a:rPr lang="en-US" sz="500" dirty="0"/>
                        <a:t> </a:t>
                      </a:r>
                      <a:r>
                        <a:rPr lang="en-US" dirty="0"/>
                        <a:t> </a:t>
                      </a:r>
                      <a:br>
                        <a:rPr lang="en-US" dirty="0"/>
                      </a:br>
                      <a:br>
                        <a:rPr lang="en-US" sz="600" dirty="0"/>
                      </a:br>
                      <a:r>
                        <a:rPr lang="de-DE" dirty="0"/>
                        <a:t>Vorschulen, Schulen, Krankenhäuser und dergleichen, unabhängig von der Art des Belüftungssystems</a:t>
                      </a:r>
                      <a:endParaRPr lang="sv-SE" dirty="0"/>
                    </a:p>
                  </a:txBody>
                  <a:tcPr/>
                </a:tc>
                <a:tc>
                  <a:txBody>
                    <a:bodyPr/>
                    <a:lstStyle/>
                    <a:p>
                      <a:pPr algn="ctr"/>
                      <a:r>
                        <a:rPr lang="sv-SE" dirty="0"/>
                        <a:t>3 </a:t>
                      </a:r>
                      <a:r>
                        <a:rPr lang="sv-SE" dirty="0" err="1"/>
                        <a:t>Years</a:t>
                      </a:r>
                      <a:r>
                        <a:rPr lang="sv-SE" dirty="0"/>
                        <a:t>/</a:t>
                      </a:r>
                      <a:r>
                        <a:rPr lang="sv-SE" dirty="0" err="1"/>
                        <a:t>Jahre</a:t>
                      </a:r>
                      <a:endParaRPr lang="sv-SE" dirty="0"/>
                    </a:p>
                  </a:txBody>
                  <a:tcPr anchor="ctr"/>
                </a:tc>
                <a:extLst>
                  <a:ext uri="{0D108BD9-81ED-4DB2-BD59-A6C34878D82A}">
                    <a16:rowId xmlns:a16="http://schemas.microsoft.com/office/drawing/2014/main" val="31267352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Apartment buildings, office buildings and the like with FT and FTX ventilation.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6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dirty="0"/>
                        <a:t>Mehrfamilienhäuser, Bürogebäude und dergleichen mit FT- und FTX-Lüftung.</a:t>
                      </a:r>
                      <a:endParaRPr lang="sv-S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dirty="0"/>
                        <a:t>3 </a:t>
                      </a:r>
                      <a:r>
                        <a:rPr lang="sv-SE" dirty="0" err="1"/>
                        <a:t>Years</a:t>
                      </a:r>
                      <a:r>
                        <a:rPr lang="sv-SE" dirty="0"/>
                        <a:t>/</a:t>
                      </a:r>
                      <a:r>
                        <a:rPr lang="sv-SE" dirty="0" err="1"/>
                        <a:t>Jahre</a:t>
                      </a:r>
                      <a:endParaRPr lang="sv-SE" dirty="0"/>
                    </a:p>
                  </a:txBody>
                  <a:tcPr anchor="ctr"/>
                </a:tc>
                <a:extLst>
                  <a:ext uri="{0D108BD9-81ED-4DB2-BD59-A6C34878D82A}">
                    <a16:rowId xmlns:a16="http://schemas.microsoft.com/office/drawing/2014/main" val="1793974773"/>
                  </a:ext>
                </a:extLst>
              </a:tr>
            </a:tbl>
          </a:graphicData>
        </a:graphic>
      </p:graphicFrame>
      <p:sp>
        <p:nvSpPr>
          <p:cNvPr id="9" name="textruta 8">
            <a:extLst>
              <a:ext uri="{FF2B5EF4-FFF2-40B4-BE49-F238E27FC236}">
                <a16:creationId xmlns:a16="http://schemas.microsoft.com/office/drawing/2014/main" id="{C52EB64B-43D4-47AA-99D1-E4F36AE8DE6F}"/>
              </a:ext>
            </a:extLst>
          </p:cNvPr>
          <p:cNvSpPr txBox="1"/>
          <p:nvPr/>
        </p:nvSpPr>
        <p:spPr>
          <a:xfrm>
            <a:off x="107504" y="5293129"/>
            <a:ext cx="9001000" cy="523220"/>
          </a:xfrm>
          <a:prstGeom prst="rect">
            <a:avLst/>
          </a:prstGeom>
          <a:noFill/>
        </p:spPr>
        <p:txBody>
          <a:bodyPr wrap="square" rtlCol="0">
            <a:spAutoFit/>
          </a:bodyPr>
          <a:lstStyle/>
          <a:p>
            <a:r>
              <a:rPr lang="sv-SE" sz="1400" dirty="0"/>
              <a:t>FT = </a:t>
            </a:r>
            <a:r>
              <a:rPr lang="en-US" sz="1400" dirty="0"/>
              <a:t>Mechanical exhaust and supply air / </a:t>
            </a:r>
            <a:r>
              <a:rPr lang="en-US" sz="1400" dirty="0" err="1"/>
              <a:t>Mechanische</a:t>
            </a:r>
            <a:r>
              <a:rPr lang="en-US" sz="1400" dirty="0"/>
              <a:t> </a:t>
            </a:r>
            <a:r>
              <a:rPr lang="en-US" sz="1400" dirty="0" err="1"/>
              <a:t>Abluft</a:t>
            </a:r>
            <a:r>
              <a:rPr lang="en-US" sz="1400" dirty="0"/>
              <a:t> und </a:t>
            </a:r>
            <a:r>
              <a:rPr lang="en-US" sz="1400" dirty="0" err="1"/>
              <a:t>Zuluft</a:t>
            </a:r>
            <a:endParaRPr lang="en-US" sz="1400" dirty="0"/>
          </a:p>
          <a:p>
            <a:r>
              <a:rPr lang="en-US" sz="1400" dirty="0"/>
              <a:t>FTX = Mechanical extraction and supply air with heat exchanger / </a:t>
            </a:r>
            <a:r>
              <a:rPr lang="de-DE" sz="1400" dirty="0"/>
              <a:t>Mechanische Absaugung und Zuluft mit Wärmetauscher</a:t>
            </a:r>
            <a:endParaRPr lang="en-US" sz="1400" dirty="0"/>
          </a:p>
        </p:txBody>
      </p:sp>
    </p:spTree>
    <p:extLst>
      <p:ext uri="{BB962C8B-B14F-4D97-AF65-F5344CB8AC3E}">
        <p14:creationId xmlns:p14="http://schemas.microsoft.com/office/powerpoint/2010/main" val="2278309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ruta 20"/>
          <p:cNvSpPr txBox="1"/>
          <p:nvPr/>
        </p:nvSpPr>
        <p:spPr>
          <a:xfrm>
            <a:off x="395536" y="1256058"/>
            <a:ext cx="8496944" cy="646331"/>
          </a:xfrm>
          <a:prstGeom prst="rect">
            <a:avLst/>
          </a:prstGeom>
          <a:noFill/>
        </p:spPr>
        <p:txBody>
          <a:bodyPr wrap="square" rtlCol="0">
            <a:spAutoFit/>
          </a:bodyPr>
          <a:lstStyle/>
          <a:p>
            <a:r>
              <a:rPr lang="sv-SE" sz="3600" dirty="0" err="1"/>
              <a:t>Briefly</a:t>
            </a:r>
            <a:r>
              <a:rPr lang="sv-SE" sz="3600" dirty="0"/>
              <a:t> on the </a:t>
            </a:r>
            <a:r>
              <a:rPr lang="sv-SE" sz="3600" dirty="0" err="1"/>
              <a:t>law</a:t>
            </a:r>
            <a:r>
              <a:rPr lang="sv-SE" sz="3600" dirty="0"/>
              <a:t> / </a:t>
            </a:r>
            <a:r>
              <a:rPr lang="sv-SE" sz="3600" dirty="0" err="1"/>
              <a:t>Kurz</a:t>
            </a:r>
            <a:r>
              <a:rPr lang="sv-SE" sz="3600" dirty="0"/>
              <a:t> </a:t>
            </a:r>
            <a:r>
              <a:rPr lang="sv-SE" sz="3600" dirty="0" err="1"/>
              <a:t>zum</a:t>
            </a:r>
            <a:r>
              <a:rPr lang="sv-SE" sz="3600" dirty="0"/>
              <a:t> </a:t>
            </a:r>
            <a:r>
              <a:rPr lang="sv-SE" sz="3600" dirty="0" err="1"/>
              <a:t>Gesetz</a:t>
            </a:r>
            <a:endParaRPr lang="sv-SE" sz="3600" dirty="0"/>
          </a:p>
        </p:txBody>
      </p:sp>
      <p:sp>
        <p:nvSpPr>
          <p:cNvPr id="3" name="Platshållare för bildnummer 2"/>
          <p:cNvSpPr>
            <a:spLocks noGrp="1"/>
          </p:cNvSpPr>
          <p:nvPr>
            <p:ph type="sldNum" sz="quarter" idx="12"/>
          </p:nvPr>
        </p:nvSpPr>
        <p:spPr/>
        <p:txBody>
          <a:bodyPr/>
          <a:lstStyle/>
          <a:p>
            <a:fld id="{5B2FD0F0-5779-4D56-9AB3-94C6161545D2}" type="slidenum">
              <a:rPr lang="sv-SE" smtClean="0"/>
              <a:t>9</a:t>
            </a:fld>
            <a:endParaRPr lang="sv-SE" dirty="0"/>
          </a:p>
        </p:txBody>
      </p:sp>
      <p:sp>
        <p:nvSpPr>
          <p:cNvPr id="6" name="textruta 5"/>
          <p:cNvSpPr txBox="1"/>
          <p:nvPr/>
        </p:nvSpPr>
        <p:spPr>
          <a:xfrm>
            <a:off x="0" y="6362164"/>
            <a:ext cx="9144000" cy="523220"/>
          </a:xfrm>
          <a:prstGeom prst="rect">
            <a:avLst/>
          </a:prstGeom>
          <a:noFill/>
        </p:spPr>
        <p:txBody>
          <a:bodyPr wrap="square" rtlCol="0">
            <a:spAutoFit/>
          </a:bodyPr>
          <a:lstStyle/>
          <a:p>
            <a:pPr algn="ctr"/>
            <a:r>
              <a:rPr lang="sv-SE" sz="2800" b="1" dirty="0">
                <a:solidFill>
                  <a:schemeClr val="bg1"/>
                </a:solidFill>
              </a:rPr>
              <a:t>www.skorstensfejare.se</a:t>
            </a:r>
            <a:r>
              <a:rPr lang="sv-SE" sz="2800" b="1" dirty="0"/>
              <a:t> </a:t>
            </a:r>
          </a:p>
        </p:txBody>
      </p:sp>
      <p:graphicFrame>
        <p:nvGraphicFramePr>
          <p:cNvPr id="2" name="Tabell 1">
            <a:extLst>
              <a:ext uri="{FF2B5EF4-FFF2-40B4-BE49-F238E27FC236}">
                <a16:creationId xmlns:a16="http://schemas.microsoft.com/office/drawing/2014/main" id="{5DE1C98E-869C-4EA1-A5B1-4FD118EBF670}"/>
              </a:ext>
            </a:extLst>
          </p:cNvPr>
          <p:cNvGraphicFramePr>
            <a:graphicFrameLocks noGrp="1"/>
          </p:cNvGraphicFramePr>
          <p:nvPr>
            <p:extLst>
              <p:ext uri="{D42A27DB-BD31-4B8C-83A1-F6EECF244321}">
                <p14:modId xmlns:p14="http://schemas.microsoft.com/office/powerpoint/2010/main" val="2503454522"/>
              </p:ext>
            </p:extLst>
          </p:nvPr>
        </p:nvGraphicFramePr>
        <p:xfrm>
          <a:off x="395536" y="1988840"/>
          <a:ext cx="8208912" cy="1651000"/>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1398781209"/>
                    </a:ext>
                  </a:extLst>
                </a:gridCol>
                <a:gridCol w="3672408">
                  <a:extLst>
                    <a:ext uri="{9D8B030D-6E8A-4147-A177-3AD203B41FA5}">
                      <a16:colId xmlns:a16="http://schemas.microsoft.com/office/drawing/2014/main" val="94371023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Type of building / Art des </a:t>
                      </a:r>
                      <a:r>
                        <a:rPr lang="en-US" dirty="0" err="1"/>
                        <a:t>Gebäudes</a:t>
                      </a:r>
                      <a:endParaRPr lang="sv-SE" dirty="0"/>
                    </a:p>
                  </a:txBody>
                  <a:tcPr/>
                </a:tc>
                <a:tc>
                  <a:txBody>
                    <a:bodyPr/>
                    <a:lstStyle/>
                    <a:p>
                      <a:r>
                        <a:rPr lang="sv-SE" dirty="0" err="1"/>
                        <a:t>Inspection</a:t>
                      </a:r>
                      <a:r>
                        <a:rPr lang="sv-SE" dirty="0"/>
                        <a:t> </a:t>
                      </a:r>
                      <a:r>
                        <a:rPr lang="sv-SE" dirty="0" err="1"/>
                        <a:t>intervals</a:t>
                      </a:r>
                      <a:r>
                        <a:rPr lang="sv-SE" dirty="0"/>
                        <a:t> / </a:t>
                      </a:r>
                      <a:r>
                        <a:rPr lang="sv-SE" dirty="0" err="1"/>
                        <a:t>Prüfintervalle</a:t>
                      </a:r>
                      <a:endParaRPr lang="sv-SE" dirty="0"/>
                    </a:p>
                  </a:txBody>
                  <a:tcPr/>
                </a:tc>
                <a:extLst>
                  <a:ext uri="{0D108BD9-81ED-4DB2-BD59-A6C34878D82A}">
                    <a16:rowId xmlns:a16="http://schemas.microsoft.com/office/drawing/2014/main" val="35284198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Apartment buildings, office buildings and the like with F-, FX- and S-ventilation.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60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dirty="0"/>
                        <a:t>Mehrfamilienhäuser, Bürogebäude und dergleichen mit F-, FX- und S-Lüftung.</a:t>
                      </a:r>
                      <a:endParaRPr lang="sv-SE" dirty="0"/>
                    </a:p>
                  </a:txBody>
                  <a:tcPr/>
                </a:tc>
                <a:tc>
                  <a:txBody>
                    <a:bodyPr/>
                    <a:lstStyle/>
                    <a:p>
                      <a:pPr algn="ctr"/>
                      <a:r>
                        <a:rPr lang="sv-SE" dirty="0"/>
                        <a:t>6 </a:t>
                      </a:r>
                      <a:r>
                        <a:rPr lang="sv-SE" dirty="0" err="1"/>
                        <a:t>Years</a:t>
                      </a:r>
                      <a:r>
                        <a:rPr lang="sv-SE" dirty="0"/>
                        <a:t>/</a:t>
                      </a:r>
                      <a:r>
                        <a:rPr lang="sv-SE" dirty="0" err="1"/>
                        <a:t>Jahre</a:t>
                      </a:r>
                      <a:endParaRPr lang="sv-SE" dirty="0"/>
                    </a:p>
                  </a:txBody>
                  <a:tcPr anchor="ctr"/>
                </a:tc>
                <a:extLst>
                  <a:ext uri="{0D108BD9-81ED-4DB2-BD59-A6C34878D82A}">
                    <a16:rowId xmlns:a16="http://schemas.microsoft.com/office/drawing/2014/main" val="3126735294"/>
                  </a:ext>
                </a:extLst>
              </a:tr>
            </a:tbl>
          </a:graphicData>
        </a:graphic>
      </p:graphicFrame>
      <p:sp>
        <p:nvSpPr>
          <p:cNvPr id="9" name="textruta 8">
            <a:extLst>
              <a:ext uri="{FF2B5EF4-FFF2-40B4-BE49-F238E27FC236}">
                <a16:creationId xmlns:a16="http://schemas.microsoft.com/office/drawing/2014/main" id="{C52EB64B-43D4-47AA-99D1-E4F36AE8DE6F}"/>
              </a:ext>
            </a:extLst>
          </p:cNvPr>
          <p:cNvSpPr txBox="1"/>
          <p:nvPr/>
        </p:nvSpPr>
        <p:spPr>
          <a:xfrm>
            <a:off x="107504" y="5293129"/>
            <a:ext cx="9001000" cy="738664"/>
          </a:xfrm>
          <a:prstGeom prst="rect">
            <a:avLst/>
          </a:prstGeom>
          <a:noFill/>
        </p:spPr>
        <p:txBody>
          <a:bodyPr wrap="square" rtlCol="0">
            <a:spAutoFit/>
          </a:bodyPr>
          <a:lstStyle/>
          <a:p>
            <a:r>
              <a:rPr lang="sv-SE" sz="1400" dirty="0"/>
              <a:t>F = </a:t>
            </a:r>
            <a:r>
              <a:rPr lang="en-US" sz="1400" dirty="0"/>
              <a:t>Mechanical exhaust air / </a:t>
            </a:r>
            <a:r>
              <a:rPr lang="en-US" sz="1400" dirty="0" err="1"/>
              <a:t>Mechanische</a:t>
            </a:r>
            <a:r>
              <a:rPr lang="en-US" sz="1400" dirty="0"/>
              <a:t> </a:t>
            </a:r>
            <a:r>
              <a:rPr lang="en-US" sz="1400" dirty="0" err="1"/>
              <a:t>Abluft</a:t>
            </a:r>
            <a:endParaRPr lang="en-US" sz="1400" dirty="0"/>
          </a:p>
          <a:p>
            <a:r>
              <a:rPr lang="en-US" sz="1400" dirty="0"/>
              <a:t>FX = Mechanical extraction air with heat exchanger / </a:t>
            </a:r>
            <a:r>
              <a:rPr lang="de-DE" sz="1400" dirty="0"/>
              <a:t>Mechanische Abluft mit Wärmetauscher</a:t>
            </a:r>
          </a:p>
          <a:p>
            <a:r>
              <a:rPr lang="de-DE" sz="1400" dirty="0"/>
              <a:t>S = Natural </a:t>
            </a:r>
            <a:r>
              <a:rPr lang="de-DE" sz="1400" dirty="0" err="1"/>
              <a:t>ventilation</a:t>
            </a:r>
            <a:r>
              <a:rPr lang="de-DE" sz="1400" dirty="0"/>
              <a:t> / natürliche Lüftung</a:t>
            </a:r>
            <a:endParaRPr lang="en-US" sz="1400" dirty="0"/>
          </a:p>
        </p:txBody>
      </p:sp>
    </p:spTree>
    <p:extLst>
      <p:ext uri="{BB962C8B-B14F-4D97-AF65-F5344CB8AC3E}">
        <p14:creationId xmlns:p14="http://schemas.microsoft.com/office/powerpoint/2010/main" val="1518146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16537</TotalTime>
  <Words>1672</Words>
  <Application>Microsoft Office PowerPoint</Application>
  <PresentationFormat>Bildspel på skärmen (4:3)</PresentationFormat>
  <Paragraphs>186</Paragraphs>
  <Slides>14</Slides>
  <Notes>14</Notes>
  <HiddenSlides>5</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14</vt:i4>
      </vt:variant>
    </vt:vector>
  </HeadingPairs>
  <TitlesOfParts>
    <vt:vector size="17" baseType="lpstr">
      <vt:lpstr>Arial</vt:lpstr>
      <vt:lpstr>Calibri</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Schön</dc:creator>
  <cp:lastModifiedBy>Lars Anderman</cp:lastModifiedBy>
  <cp:revision>151</cp:revision>
  <cp:lastPrinted>2013-10-09T13:50:23Z</cp:lastPrinted>
  <dcterms:created xsi:type="dcterms:W3CDTF">2013-08-27T06:49:13Z</dcterms:created>
  <dcterms:modified xsi:type="dcterms:W3CDTF">2019-08-22T15:05:00Z</dcterms:modified>
</cp:coreProperties>
</file>