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1"/>
  </p:sldMasterIdLst>
  <p:notesMasterIdLst>
    <p:notesMasterId r:id="rId37"/>
  </p:notesMasterIdLst>
  <p:sldIdLst>
    <p:sldId id="256" r:id="rId2"/>
    <p:sldId id="257" r:id="rId3"/>
    <p:sldId id="259" r:id="rId4"/>
    <p:sldId id="260" r:id="rId5"/>
    <p:sldId id="289" r:id="rId6"/>
    <p:sldId id="262" r:id="rId7"/>
    <p:sldId id="263" r:id="rId8"/>
    <p:sldId id="264" r:id="rId9"/>
    <p:sldId id="266" r:id="rId10"/>
    <p:sldId id="267" r:id="rId11"/>
    <p:sldId id="270" r:id="rId12"/>
    <p:sldId id="272" r:id="rId13"/>
    <p:sldId id="273" r:id="rId14"/>
    <p:sldId id="274" r:id="rId15"/>
    <p:sldId id="275" r:id="rId16"/>
    <p:sldId id="276" r:id="rId17"/>
    <p:sldId id="277" r:id="rId18"/>
    <p:sldId id="278" r:id="rId19"/>
    <p:sldId id="291" r:id="rId20"/>
    <p:sldId id="298" r:id="rId21"/>
    <p:sldId id="299" r:id="rId22"/>
    <p:sldId id="300" r:id="rId23"/>
    <p:sldId id="301" r:id="rId24"/>
    <p:sldId id="297" r:id="rId25"/>
    <p:sldId id="280" r:id="rId26"/>
    <p:sldId id="281" r:id="rId27"/>
    <p:sldId id="292" r:id="rId28"/>
    <p:sldId id="302" r:id="rId29"/>
    <p:sldId id="261" r:id="rId30"/>
    <p:sldId id="293" r:id="rId31"/>
    <p:sldId id="294" r:id="rId32"/>
    <p:sldId id="295" r:id="rId33"/>
    <p:sldId id="282" r:id="rId34"/>
    <p:sldId id="283" r:id="rId35"/>
    <p:sldId id="296" r:id="rId36"/>
  </p:sldIdLst>
  <p:sldSz cx="13004800"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45" autoAdjust="0"/>
  </p:normalViewPr>
  <p:slideViewPr>
    <p:cSldViewPr snapToGrid="0">
      <p:cViewPr varScale="1">
        <p:scale>
          <a:sx n="60" d="100"/>
          <a:sy n="60" d="100"/>
        </p:scale>
        <p:origin x="17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hyperlink" Target="https://www.insivia.com/50-must-know-stats-about-video-animation-marketing-2013/" TargetMode="External"/><Relationship Id="rId2" Type="http://schemas.openxmlformats.org/officeDocument/2006/relationships/hyperlink" Target="https://blog.hubspot.com/marketing/video-marketing?__hstc=4273004.6dca435f45a79c9564fcaa51da776d0c.1547689825317.1547689825317.1547696706583.2&amp;__hssc=4273004.1.1547696706583&amp;__hsfp=2440387509" TargetMode="External"/><Relationship Id="rId1" Type="http://schemas.openxmlformats.org/officeDocument/2006/relationships/hyperlink" Target="https://www.cisco.com/c/en/us/solutions/collateral/service-provider/visual-networking-index-vni/white-paper-c11-741490.htm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insivia.com/50-must-know-stats-about-video-animation-marketing-2013/" TargetMode="External"/><Relationship Id="rId2" Type="http://schemas.openxmlformats.org/officeDocument/2006/relationships/hyperlink" Target="https://blog.hubspot.com/marketing/video-marketing?__hstc=4273004.6dca435f45a79c9564fcaa51da776d0c.1547689825317.1547689825317.1547696706583.2&amp;__hssc=4273004.1.1547696706583&amp;__hsfp=2440387509" TargetMode="External"/><Relationship Id="rId1" Type="http://schemas.openxmlformats.org/officeDocument/2006/relationships/hyperlink" Target="https://www.cisco.com/c/en/us/solutions/collateral/service-provider/visual-networking-index-vni/white-paper-c11-741490.html"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B3DA8C-3B33-41C8-8FCA-100C33A0611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23C53BD-45B2-4797-81E4-1F7F4BF24A31}">
      <dgm:prSet custT="1"/>
      <dgm:spPr/>
      <dgm:t>
        <a:bodyPr/>
        <a:lstStyle/>
        <a:p>
          <a:r>
            <a:rPr lang="en-US" sz="2800" dirty="0"/>
            <a:t>By 2022, online videos will make up more than 82% of all consumer internet traffic — 15 times higher than it was in 2017. (</a:t>
          </a:r>
          <a:r>
            <a:rPr lang="en-US" sz="2800" dirty="0">
              <a:hlinkClick xmlns:r="http://schemas.openxmlformats.org/officeDocument/2006/relationships" r:id="rId1"/>
            </a:rPr>
            <a:t>Cisco</a:t>
          </a:r>
          <a:r>
            <a:rPr lang="en-US" sz="2800" dirty="0"/>
            <a:t>)</a:t>
          </a:r>
        </a:p>
      </dgm:t>
    </dgm:pt>
    <dgm:pt modelId="{BCB719D1-CA3C-483F-B070-91702C35EBF7}" type="parTrans" cxnId="{1479B081-2209-47AC-A627-994CC3756819}">
      <dgm:prSet/>
      <dgm:spPr/>
      <dgm:t>
        <a:bodyPr/>
        <a:lstStyle/>
        <a:p>
          <a:endParaRPr lang="en-US"/>
        </a:p>
      </dgm:t>
    </dgm:pt>
    <dgm:pt modelId="{A3BF4077-649C-4B0D-A5EA-1DBC00601023}" type="sibTrans" cxnId="{1479B081-2209-47AC-A627-994CC3756819}">
      <dgm:prSet/>
      <dgm:spPr/>
      <dgm:t>
        <a:bodyPr/>
        <a:lstStyle/>
        <a:p>
          <a:endParaRPr lang="en-US"/>
        </a:p>
      </dgm:t>
    </dgm:pt>
    <dgm:pt modelId="{4A740B73-7666-48D6-AE3E-814046AAEC72}">
      <dgm:prSet custT="1"/>
      <dgm:spPr/>
      <dgm:t>
        <a:bodyPr/>
        <a:lstStyle/>
        <a:p>
          <a:r>
            <a:rPr lang="en-US" sz="3200" dirty="0"/>
            <a:t>78% of people watch online videos every week, and 55% view online videos every day. (</a:t>
          </a:r>
          <a:r>
            <a:rPr lang="en-US" sz="3200" dirty="0">
              <a:hlinkClick xmlns:r="http://schemas.openxmlformats.org/officeDocument/2006/relationships" r:id="rId2"/>
            </a:rPr>
            <a:t>HubSpot</a:t>
          </a:r>
          <a:r>
            <a:rPr lang="en-US" sz="3200" dirty="0"/>
            <a:t>)</a:t>
          </a:r>
        </a:p>
      </dgm:t>
    </dgm:pt>
    <dgm:pt modelId="{811D893D-B238-4671-BC3E-DC918400CFE8}" type="parTrans" cxnId="{DF377059-93AE-4992-A399-D40BCF3150DF}">
      <dgm:prSet/>
      <dgm:spPr/>
      <dgm:t>
        <a:bodyPr/>
        <a:lstStyle/>
        <a:p>
          <a:endParaRPr lang="en-US"/>
        </a:p>
      </dgm:t>
    </dgm:pt>
    <dgm:pt modelId="{74022A05-9FFA-4103-BC19-5358929221B4}" type="sibTrans" cxnId="{DF377059-93AE-4992-A399-D40BCF3150DF}">
      <dgm:prSet/>
      <dgm:spPr/>
      <dgm:t>
        <a:bodyPr/>
        <a:lstStyle/>
        <a:p>
          <a:endParaRPr lang="en-US"/>
        </a:p>
      </dgm:t>
    </dgm:pt>
    <dgm:pt modelId="{25497328-B64F-42C6-8A27-0559C31334D2}">
      <dgm:prSet custT="1"/>
      <dgm:spPr/>
      <dgm:t>
        <a:bodyPr/>
        <a:lstStyle/>
        <a:p>
          <a:r>
            <a:rPr lang="en-US" sz="3200" dirty="0"/>
            <a:t>Viewers retain 95% of a message when they watch it in a video, compared to 10% when reading it in text. (</a:t>
          </a:r>
          <a:r>
            <a:rPr lang="en-US" sz="3200" dirty="0" err="1">
              <a:hlinkClick xmlns:r="http://schemas.openxmlformats.org/officeDocument/2006/relationships" r:id="rId3"/>
            </a:rPr>
            <a:t>Insivia</a:t>
          </a:r>
          <a:r>
            <a:rPr lang="en-US" sz="3200" dirty="0"/>
            <a:t>)</a:t>
          </a:r>
        </a:p>
      </dgm:t>
    </dgm:pt>
    <dgm:pt modelId="{38670CAA-F8D9-43B0-BCDF-2F3FD5D56760}" type="parTrans" cxnId="{E17A9E67-C786-4743-8AD9-397F22EEE59C}">
      <dgm:prSet/>
      <dgm:spPr/>
      <dgm:t>
        <a:bodyPr/>
        <a:lstStyle/>
        <a:p>
          <a:endParaRPr lang="en-US"/>
        </a:p>
      </dgm:t>
    </dgm:pt>
    <dgm:pt modelId="{D40C0984-28F6-4E3B-9E08-8E07680BAB0B}" type="sibTrans" cxnId="{E17A9E67-C786-4743-8AD9-397F22EEE59C}">
      <dgm:prSet/>
      <dgm:spPr/>
      <dgm:t>
        <a:bodyPr/>
        <a:lstStyle/>
        <a:p>
          <a:endParaRPr lang="en-US"/>
        </a:p>
      </dgm:t>
    </dgm:pt>
    <dgm:pt modelId="{9F4C6F81-8F65-4B2F-BB49-4A1A93FEE55A}" type="pres">
      <dgm:prSet presAssocID="{2BB3DA8C-3B33-41C8-8FCA-100C33A06118}" presName="linear" presStyleCnt="0">
        <dgm:presLayoutVars>
          <dgm:animLvl val="lvl"/>
          <dgm:resizeHandles val="exact"/>
        </dgm:presLayoutVars>
      </dgm:prSet>
      <dgm:spPr/>
    </dgm:pt>
    <dgm:pt modelId="{5354127C-97AE-4B7B-8492-AB8278534B75}" type="pres">
      <dgm:prSet presAssocID="{D23C53BD-45B2-4797-81E4-1F7F4BF24A31}" presName="parentText" presStyleLbl="node1" presStyleIdx="0" presStyleCnt="3">
        <dgm:presLayoutVars>
          <dgm:chMax val="0"/>
          <dgm:bulletEnabled val="1"/>
        </dgm:presLayoutVars>
      </dgm:prSet>
      <dgm:spPr/>
    </dgm:pt>
    <dgm:pt modelId="{111B33EC-3B5F-46FB-AF50-2086677B5107}" type="pres">
      <dgm:prSet presAssocID="{A3BF4077-649C-4B0D-A5EA-1DBC00601023}" presName="spacer" presStyleCnt="0"/>
      <dgm:spPr/>
    </dgm:pt>
    <dgm:pt modelId="{52CB5386-F6F2-4F1C-A42E-7F751F96A8B9}" type="pres">
      <dgm:prSet presAssocID="{4A740B73-7666-48D6-AE3E-814046AAEC72}" presName="parentText" presStyleLbl="node1" presStyleIdx="1" presStyleCnt="3">
        <dgm:presLayoutVars>
          <dgm:chMax val="0"/>
          <dgm:bulletEnabled val="1"/>
        </dgm:presLayoutVars>
      </dgm:prSet>
      <dgm:spPr/>
    </dgm:pt>
    <dgm:pt modelId="{C3604002-8D03-48F4-B188-50DF713B173D}" type="pres">
      <dgm:prSet presAssocID="{74022A05-9FFA-4103-BC19-5358929221B4}" presName="spacer" presStyleCnt="0"/>
      <dgm:spPr/>
    </dgm:pt>
    <dgm:pt modelId="{1517A4DA-4698-4D8E-90B7-46280D35BC55}" type="pres">
      <dgm:prSet presAssocID="{25497328-B64F-42C6-8A27-0559C31334D2}" presName="parentText" presStyleLbl="node1" presStyleIdx="2" presStyleCnt="3">
        <dgm:presLayoutVars>
          <dgm:chMax val="0"/>
          <dgm:bulletEnabled val="1"/>
        </dgm:presLayoutVars>
      </dgm:prSet>
      <dgm:spPr/>
    </dgm:pt>
  </dgm:ptLst>
  <dgm:cxnLst>
    <dgm:cxn modelId="{737CFB2C-08DA-495B-9AAF-93C0D53CA901}" type="presOf" srcId="{D23C53BD-45B2-4797-81E4-1F7F4BF24A31}" destId="{5354127C-97AE-4B7B-8492-AB8278534B75}" srcOrd="0" destOrd="0" presId="urn:microsoft.com/office/officeart/2005/8/layout/vList2"/>
    <dgm:cxn modelId="{E17A9E67-C786-4743-8AD9-397F22EEE59C}" srcId="{2BB3DA8C-3B33-41C8-8FCA-100C33A06118}" destId="{25497328-B64F-42C6-8A27-0559C31334D2}" srcOrd="2" destOrd="0" parTransId="{38670CAA-F8D9-43B0-BCDF-2F3FD5D56760}" sibTransId="{D40C0984-28F6-4E3B-9E08-8E07680BAB0B}"/>
    <dgm:cxn modelId="{6CCD5048-5096-4E9D-BE9E-EE9B6B806C26}" type="presOf" srcId="{4A740B73-7666-48D6-AE3E-814046AAEC72}" destId="{52CB5386-F6F2-4F1C-A42E-7F751F96A8B9}" srcOrd="0" destOrd="0" presId="urn:microsoft.com/office/officeart/2005/8/layout/vList2"/>
    <dgm:cxn modelId="{0ED5504A-E89B-4CB8-A8D8-7BD00880B041}" type="presOf" srcId="{2BB3DA8C-3B33-41C8-8FCA-100C33A06118}" destId="{9F4C6F81-8F65-4B2F-BB49-4A1A93FEE55A}" srcOrd="0" destOrd="0" presId="urn:microsoft.com/office/officeart/2005/8/layout/vList2"/>
    <dgm:cxn modelId="{DF377059-93AE-4992-A399-D40BCF3150DF}" srcId="{2BB3DA8C-3B33-41C8-8FCA-100C33A06118}" destId="{4A740B73-7666-48D6-AE3E-814046AAEC72}" srcOrd="1" destOrd="0" parTransId="{811D893D-B238-4671-BC3E-DC918400CFE8}" sibTransId="{74022A05-9FFA-4103-BC19-5358929221B4}"/>
    <dgm:cxn modelId="{1479B081-2209-47AC-A627-994CC3756819}" srcId="{2BB3DA8C-3B33-41C8-8FCA-100C33A06118}" destId="{D23C53BD-45B2-4797-81E4-1F7F4BF24A31}" srcOrd="0" destOrd="0" parTransId="{BCB719D1-CA3C-483F-B070-91702C35EBF7}" sibTransId="{A3BF4077-649C-4B0D-A5EA-1DBC00601023}"/>
    <dgm:cxn modelId="{6EC2D6DC-D01A-497E-A3E2-1F7859E38B5B}" type="presOf" srcId="{25497328-B64F-42C6-8A27-0559C31334D2}" destId="{1517A4DA-4698-4D8E-90B7-46280D35BC55}" srcOrd="0" destOrd="0" presId="urn:microsoft.com/office/officeart/2005/8/layout/vList2"/>
    <dgm:cxn modelId="{6D21933B-25CD-4F76-80BC-D8D59577D302}" type="presParOf" srcId="{9F4C6F81-8F65-4B2F-BB49-4A1A93FEE55A}" destId="{5354127C-97AE-4B7B-8492-AB8278534B75}" srcOrd="0" destOrd="0" presId="urn:microsoft.com/office/officeart/2005/8/layout/vList2"/>
    <dgm:cxn modelId="{1C8AC652-561D-44CE-A916-2862ED8338D2}" type="presParOf" srcId="{9F4C6F81-8F65-4B2F-BB49-4A1A93FEE55A}" destId="{111B33EC-3B5F-46FB-AF50-2086677B5107}" srcOrd="1" destOrd="0" presId="urn:microsoft.com/office/officeart/2005/8/layout/vList2"/>
    <dgm:cxn modelId="{6CF60B84-1E07-4A75-B097-6EA2AA237385}" type="presParOf" srcId="{9F4C6F81-8F65-4B2F-BB49-4A1A93FEE55A}" destId="{52CB5386-F6F2-4F1C-A42E-7F751F96A8B9}" srcOrd="2" destOrd="0" presId="urn:microsoft.com/office/officeart/2005/8/layout/vList2"/>
    <dgm:cxn modelId="{5CBCDD85-299B-46D8-A9B5-961135C75829}" type="presParOf" srcId="{9F4C6F81-8F65-4B2F-BB49-4A1A93FEE55A}" destId="{C3604002-8D03-48F4-B188-50DF713B173D}" srcOrd="3" destOrd="0" presId="urn:microsoft.com/office/officeart/2005/8/layout/vList2"/>
    <dgm:cxn modelId="{6E6698B5-1378-44C1-83AC-1409B46803A7}" type="presParOf" srcId="{9F4C6F81-8F65-4B2F-BB49-4A1A93FEE55A}" destId="{1517A4DA-4698-4D8E-90B7-46280D35BC5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4127C-97AE-4B7B-8492-AB8278534B75}">
      <dsp:nvSpPr>
        <dsp:cNvPr id="0" name=""/>
        <dsp:cNvSpPr/>
      </dsp:nvSpPr>
      <dsp:spPr>
        <a:xfrm>
          <a:off x="0" y="316659"/>
          <a:ext cx="6948487" cy="1756948"/>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By 2022, online videos will make up more than 82% of all consumer internet traffic — 15 times higher than it was in 2017. (</a:t>
          </a:r>
          <a:r>
            <a:rPr lang="en-US" sz="2800" kern="1200" dirty="0">
              <a:hlinkClick xmlns:r="http://schemas.openxmlformats.org/officeDocument/2006/relationships" r:id="rId1"/>
            </a:rPr>
            <a:t>Cisco</a:t>
          </a:r>
          <a:r>
            <a:rPr lang="en-US" sz="2800" kern="1200" dirty="0"/>
            <a:t>)</a:t>
          </a:r>
        </a:p>
      </dsp:txBody>
      <dsp:txXfrm>
        <a:off x="85767" y="402426"/>
        <a:ext cx="6776953" cy="1585414"/>
      </dsp:txXfrm>
    </dsp:sp>
    <dsp:sp modelId="{52CB5386-F6F2-4F1C-A42E-7F751F96A8B9}">
      <dsp:nvSpPr>
        <dsp:cNvPr id="0" name=""/>
        <dsp:cNvSpPr/>
      </dsp:nvSpPr>
      <dsp:spPr>
        <a:xfrm>
          <a:off x="0" y="2260807"/>
          <a:ext cx="6948487" cy="1756948"/>
        </a:xfrm>
        <a:prstGeom prst="roundRect">
          <a:avLst/>
        </a:prstGeom>
        <a:solidFill>
          <a:schemeClr val="accent5">
            <a:hueOff val="-1002469"/>
            <a:satOff val="551"/>
            <a:lumOff val="264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78% of people watch online videos every week, and 55% view online videos every day. (</a:t>
          </a:r>
          <a:r>
            <a:rPr lang="en-US" sz="3200" kern="1200" dirty="0">
              <a:hlinkClick xmlns:r="http://schemas.openxmlformats.org/officeDocument/2006/relationships" r:id="rId2"/>
            </a:rPr>
            <a:t>HubSpot</a:t>
          </a:r>
          <a:r>
            <a:rPr lang="en-US" sz="3200" kern="1200" dirty="0"/>
            <a:t>)</a:t>
          </a:r>
        </a:p>
      </dsp:txBody>
      <dsp:txXfrm>
        <a:off x="85767" y="2346574"/>
        <a:ext cx="6776953" cy="1585414"/>
      </dsp:txXfrm>
    </dsp:sp>
    <dsp:sp modelId="{1517A4DA-4698-4D8E-90B7-46280D35BC55}">
      <dsp:nvSpPr>
        <dsp:cNvPr id="0" name=""/>
        <dsp:cNvSpPr/>
      </dsp:nvSpPr>
      <dsp:spPr>
        <a:xfrm>
          <a:off x="0" y="4204955"/>
          <a:ext cx="6948487" cy="1756948"/>
        </a:xfrm>
        <a:prstGeom prst="roundRect">
          <a:avLst/>
        </a:prstGeom>
        <a:solidFill>
          <a:schemeClr val="accent5">
            <a:hueOff val="-2004937"/>
            <a:satOff val="1102"/>
            <a:lumOff val="529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Viewers retain 95% of a message when they watch it in a video, compared to 10% when reading it in text. (</a:t>
          </a:r>
          <a:r>
            <a:rPr lang="en-US" sz="3200" kern="1200" dirty="0" err="1">
              <a:hlinkClick xmlns:r="http://schemas.openxmlformats.org/officeDocument/2006/relationships" r:id="rId3"/>
            </a:rPr>
            <a:t>Insivia</a:t>
          </a:r>
          <a:r>
            <a:rPr lang="en-US" sz="3200" kern="1200" dirty="0"/>
            <a:t>)</a:t>
          </a:r>
        </a:p>
      </dsp:txBody>
      <dsp:txXfrm>
        <a:off x="85767" y="4290722"/>
        <a:ext cx="6776953" cy="15854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1143000" y="685800"/>
            <a:ext cx="4572000" cy="3429000"/>
          </a:xfrm>
          <a:prstGeom prst="rect">
            <a:avLst/>
          </a:prstGeom>
        </p:spPr>
        <p:txBody>
          <a:bodyPr/>
          <a:lstStyle/>
          <a:p>
            <a:endParaRPr/>
          </a:p>
        </p:txBody>
      </p:sp>
      <p:sp>
        <p:nvSpPr>
          <p:cNvPr id="197" name="Shape 19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3 stages of chimneys businesses. </a:t>
            </a:r>
          </a:p>
          <a:p>
            <a:r>
              <a:t>Single and good</a:t>
            </a:r>
          </a:p>
          <a:p>
            <a:r>
              <a:t>2-4 and getting a little better </a:t>
            </a:r>
          </a:p>
          <a:p>
            <a:r>
              <a:t>Growth oriented </a:t>
            </a:r>
          </a:p>
          <a:p>
            <a:r>
              <a:t>Who are you?   Raise your hands. </a:t>
            </a:r>
          </a:p>
          <a:p>
            <a:r>
              <a:t>Are you ok if I piss you off and change the way you have thought about some things?</a:t>
            </a:r>
          </a:p>
          <a:p>
            <a:r>
              <a:t>Are you coming here to get”fixed”</a:t>
            </a:r>
          </a:p>
          <a:p>
            <a:r>
              <a:t>Accountant. Sweetened Oat cereal. </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If you suck at hiring you are dead in the water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Thank you Jeremy</a:t>
            </a:r>
          </a:p>
          <a:p>
            <a:pPr defTabSz="914400">
              <a:lnSpc>
                <a:spcPct val="100000"/>
              </a:lnSpc>
              <a:defRPr sz="1200">
                <a:latin typeface="Calibri"/>
                <a:ea typeface="Calibri"/>
                <a:cs typeface="Calibri"/>
                <a:sym typeface="Calibri"/>
              </a:defRPr>
            </a:pPr>
            <a:r>
              <a:t>The top hat was my first marketing effort. </a:t>
            </a:r>
          </a:p>
          <a:p>
            <a:pPr defTabSz="914400">
              <a:lnSpc>
                <a:spcPct val="100000"/>
              </a:lnSpc>
              <a:defRPr sz="1200">
                <a:latin typeface="Calibri"/>
                <a:ea typeface="Calibri"/>
                <a:cs typeface="Calibri"/>
                <a:sym typeface="Calibri"/>
              </a:defRPr>
            </a:pPr>
            <a:r>
              <a:t>Then the yellow pages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r>
              <a:t>Copperfield candy in shipments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591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No more Mr. Nice guy. </a:t>
            </a:r>
          </a:p>
          <a:p>
            <a:r>
              <a:t>Your main job is to set the vision for everyone in the company...and make sure it happens.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521244" cy="9753600"/>
          </a:xfrm>
          <a:prstGeom prst="rect">
            <a:avLst/>
          </a:prstGeom>
        </p:spPr>
      </p:pic>
      <p:sp>
        <p:nvSpPr>
          <p:cNvPr id="2" name="Title 1"/>
          <p:cNvSpPr>
            <a:spLocks noGrp="1"/>
          </p:cNvSpPr>
          <p:nvPr>
            <p:ph type="ctrTitle"/>
          </p:nvPr>
        </p:nvSpPr>
        <p:spPr>
          <a:xfrm>
            <a:off x="3902539" y="2793624"/>
            <a:ext cx="8126902" cy="3443860"/>
          </a:xfrm>
        </p:spPr>
        <p:txBody>
          <a:bodyPr anchor="b">
            <a:normAutofit/>
          </a:bodyPr>
          <a:lstStyle>
            <a:lvl1pPr algn="r">
              <a:defRPr sz="6258">
                <a:effectLst/>
              </a:defRPr>
            </a:lvl1pPr>
          </a:lstStyle>
          <a:p>
            <a:r>
              <a:rPr lang="en-US"/>
              <a:t>Click to edit Master title style</a:t>
            </a:r>
            <a:endParaRPr lang="en-US" dirty="0"/>
          </a:p>
        </p:txBody>
      </p:sp>
      <p:sp>
        <p:nvSpPr>
          <p:cNvPr id="3" name="Subtitle 2"/>
          <p:cNvSpPr>
            <a:spLocks noGrp="1"/>
          </p:cNvSpPr>
          <p:nvPr>
            <p:ph type="subTitle" idx="1"/>
          </p:nvPr>
        </p:nvSpPr>
        <p:spPr>
          <a:xfrm>
            <a:off x="3902539" y="6237488"/>
            <a:ext cx="8126902" cy="1998886"/>
          </a:xfrm>
        </p:spPr>
        <p:txBody>
          <a:bodyPr anchor="t">
            <a:normAutofit/>
          </a:bodyPr>
          <a:lstStyle>
            <a:lvl1pPr marL="0" indent="0" algn="r">
              <a:buNone/>
              <a:defRPr sz="2560" cap="all">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9603288" y="8349264"/>
            <a:ext cx="1723979" cy="537351"/>
          </a:xfrm>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a:xfrm>
            <a:off x="3902540" y="8349264"/>
            <a:ext cx="5592373" cy="537351"/>
          </a:xfrm>
        </p:spPr>
        <p:txBody>
          <a:bodyPr/>
          <a:lstStyle/>
          <a:p>
            <a:endParaRPr lang="en-US" dirty="0"/>
          </a:p>
        </p:txBody>
      </p:sp>
      <p:sp>
        <p:nvSpPr>
          <p:cNvPr id="6" name="Slide Number Placeholder 5"/>
          <p:cNvSpPr>
            <a:spLocks noGrp="1"/>
          </p:cNvSpPr>
          <p:nvPr>
            <p:ph type="sldNum" sz="quarter" idx="12"/>
          </p:nvPr>
        </p:nvSpPr>
        <p:spPr>
          <a:xfrm>
            <a:off x="11435641" y="8349264"/>
            <a:ext cx="593801" cy="537351"/>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1126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0241" y="6731186"/>
            <a:ext cx="11054080" cy="806027"/>
          </a:xfrm>
        </p:spPr>
        <p:txBody>
          <a:bodyPr anchor="b">
            <a:normAutofit/>
          </a:bodyPr>
          <a:lstStyle>
            <a:lvl1pPr algn="l">
              <a:defRPr sz="2844"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00481" y="1325670"/>
            <a:ext cx="9753600" cy="45012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2276"/>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650241" y="7537213"/>
            <a:ext cx="11054080" cy="702168"/>
          </a:xfrm>
        </p:spPr>
        <p:txBody>
          <a:bodyPr>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9356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0245" y="866990"/>
            <a:ext cx="11054079" cy="4443305"/>
          </a:xfrm>
        </p:spPr>
        <p:txBody>
          <a:bodyPr anchor="ctr">
            <a:normAutofit/>
          </a:bodyPr>
          <a:lstStyle>
            <a:lvl1pPr algn="l">
              <a:defRPr sz="4551" b="0" cap="none"/>
            </a:lvl1pPr>
          </a:lstStyle>
          <a:p>
            <a:r>
              <a:rPr lang="en-US"/>
              <a:t>Click to edit Master title style</a:t>
            </a:r>
            <a:endParaRPr lang="en-US" dirty="0"/>
          </a:p>
        </p:txBody>
      </p:sp>
      <p:sp>
        <p:nvSpPr>
          <p:cNvPr id="3" name="Text Placeholder 2"/>
          <p:cNvSpPr>
            <a:spLocks noGrp="1"/>
          </p:cNvSpPr>
          <p:nvPr>
            <p:ph type="body" idx="1"/>
          </p:nvPr>
        </p:nvSpPr>
        <p:spPr>
          <a:xfrm>
            <a:off x="650243" y="6177280"/>
            <a:ext cx="11054079" cy="2059093"/>
          </a:xfrm>
        </p:spPr>
        <p:txBody>
          <a:bodyPr anchor="ctr">
            <a:normAutofit/>
          </a:bodyPr>
          <a:lstStyle>
            <a:lvl1pPr marL="0" indent="0" algn="l">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1101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14" name="TextBox 13"/>
          <p:cNvSpPr txBox="1"/>
          <p:nvPr/>
        </p:nvSpPr>
        <p:spPr>
          <a:xfrm>
            <a:off x="599888" y="1021318"/>
            <a:ext cx="650409"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dirty="0">
                <a:solidFill>
                  <a:schemeClr val="tx1"/>
                </a:solidFill>
                <a:effectLst/>
              </a:rPr>
              <a:t>“</a:t>
            </a:r>
          </a:p>
        </p:txBody>
      </p:sp>
      <p:sp>
        <p:nvSpPr>
          <p:cNvPr id="15" name="TextBox 14"/>
          <p:cNvSpPr txBox="1"/>
          <p:nvPr/>
        </p:nvSpPr>
        <p:spPr>
          <a:xfrm>
            <a:off x="11002028" y="3913488"/>
            <a:ext cx="650409"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dirty="0">
                <a:solidFill>
                  <a:schemeClr val="tx1"/>
                </a:solidFill>
                <a:effectLst/>
              </a:rPr>
              <a:t>”</a:t>
            </a:r>
          </a:p>
        </p:txBody>
      </p:sp>
      <p:sp>
        <p:nvSpPr>
          <p:cNvPr id="2" name="Title 1"/>
          <p:cNvSpPr>
            <a:spLocks noGrp="1"/>
          </p:cNvSpPr>
          <p:nvPr>
            <p:ph type="title"/>
          </p:nvPr>
        </p:nvSpPr>
        <p:spPr>
          <a:xfrm>
            <a:off x="1250298" y="866990"/>
            <a:ext cx="10085400" cy="3901439"/>
          </a:xfrm>
        </p:spPr>
        <p:txBody>
          <a:bodyPr anchor="ctr">
            <a:normAutofit/>
          </a:bodyPr>
          <a:lstStyle>
            <a:lvl1pPr algn="l">
              <a:defRPr sz="4551"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06111" y="4768427"/>
            <a:ext cx="9779389" cy="541867"/>
          </a:xfrm>
        </p:spPr>
        <p:txBody>
          <a:bodyPr anchor="ctr">
            <a:normAutofit/>
          </a:bodyPr>
          <a:lstStyle>
            <a:lvl1pPr marL="0" indent="0">
              <a:buFontTx/>
              <a:buNone/>
              <a:defRPr sz="2276"/>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a:t>Click to edit Master text styles</a:t>
            </a:r>
          </a:p>
        </p:txBody>
      </p:sp>
      <p:sp>
        <p:nvSpPr>
          <p:cNvPr id="3" name="Text Placeholder 2"/>
          <p:cNvSpPr>
            <a:spLocks noGrp="1"/>
          </p:cNvSpPr>
          <p:nvPr>
            <p:ph type="body" idx="1"/>
          </p:nvPr>
        </p:nvSpPr>
        <p:spPr>
          <a:xfrm>
            <a:off x="657445" y="6177280"/>
            <a:ext cx="11054080" cy="2059093"/>
          </a:xfrm>
        </p:spPr>
        <p:txBody>
          <a:bodyPr anchor="ctr">
            <a:normAutofit/>
          </a:bodyPr>
          <a:lstStyle>
            <a:lvl1pPr marL="0" indent="0" algn="l">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0517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0242" y="4681455"/>
            <a:ext cx="11054081" cy="2088960"/>
          </a:xfrm>
        </p:spPr>
        <p:txBody>
          <a:bodyPr anchor="b">
            <a:normAutofit/>
          </a:bodyPr>
          <a:lstStyle>
            <a:lvl1pPr algn="l">
              <a:defRPr sz="3982" b="0" cap="none"/>
            </a:lvl1pPr>
          </a:lstStyle>
          <a:p>
            <a:r>
              <a:rPr lang="en-US"/>
              <a:t>Click to edit Master title style</a:t>
            </a:r>
            <a:endParaRPr lang="en-US" dirty="0"/>
          </a:p>
        </p:txBody>
      </p:sp>
      <p:sp>
        <p:nvSpPr>
          <p:cNvPr id="3" name="Text Placeholder 2"/>
          <p:cNvSpPr>
            <a:spLocks noGrp="1"/>
          </p:cNvSpPr>
          <p:nvPr>
            <p:ph type="body" idx="1"/>
          </p:nvPr>
        </p:nvSpPr>
        <p:spPr>
          <a:xfrm>
            <a:off x="650240" y="6770415"/>
            <a:ext cx="11054083" cy="1223680"/>
          </a:xfrm>
        </p:spPr>
        <p:txBody>
          <a:bodyPr anchor="t">
            <a:normAutofit/>
          </a:bodyPr>
          <a:lstStyle>
            <a:lvl1pPr marL="0" indent="0" algn="l">
              <a:buNone/>
              <a:defRPr sz="2560">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88148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11" name="TextBox 10"/>
          <p:cNvSpPr txBox="1"/>
          <p:nvPr/>
        </p:nvSpPr>
        <p:spPr>
          <a:xfrm>
            <a:off x="599888" y="1021318"/>
            <a:ext cx="650409"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dirty="0">
                <a:solidFill>
                  <a:schemeClr val="tx1"/>
                </a:solidFill>
                <a:effectLst/>
              </a:rPr>
              <a:t>“</a:t>
            </a:r>
          </a:p>
        </p:txBody>
      </p:sp>
      <p:sp>
        <p:nvSpPr>
          <p:cNvPr id="16" name="TextBox 15"/>
          <p:cNvSpPr txBox="1"/>
          <p:nvPr/>
        </p:nvSpPr>
        <p:spPr>
          <a:xfrm>
            <a:off x="11002028" y="3913488"/>
            <a:ext cx="650409"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dirty="0">
                <a:solidFill>
                  <a:schemeClr val="tx1"/>
                </a:solidFill>
                <a:effectLst/>
              </a:rPr>
              <a:t>”</a:t>
            </a:r>
          </a:p>
        </p:txBody>
      </p:sp>
      <p:sp>
        <p:nvSpPr>
          <p:cNvPr id="2" name="Title 1"/>
          <p:cNvSpPr>
            <a:spLocks noGrp="1"/>
          </p:cNvSpPr>
          <p:nvPr>
            <p:ph type="title"/>
          </p:nvPr>
        </p:nvSpPr>
        <p:spPr>
          <a:xfrm>
            <a:off x="1250298" y="866990"/>
            <a:ext cx="10085400" cy="3901439"/>
          </a:xfrm>
        </p:spPr>
        <p:txBody>
          <a:bodyPr anchor="ctr">
            <a:normAutofit/>
          </a:bodyPr>
          <a:lstStyle>
            <a:lvl1pPr algn="l">
              <a:defRPr sz="4551"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50241" y="5527040"/>
            <a:ext cx="11054081" cy="1264356"/>
          </a:xfrm>
        </p:spPr>
        <p:txBody>
          <a:bodyPr vert="horz" lIns="91440" tIns="45720" rIns="91440" bIns="45720" rtlCol="0" anchor="b">
            <a:normAutofit/>
          </a:bodyPr>
          <a:lstStyle>
            <a:lvl1pPr>
              <a:buNone/>
              <a:defRPr lang="en-US" sz="2844"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50241" y="6791395"/>
            <a:ext cx="11054081" cy="1444978"/>
          </a:xfrm>
        </p:spPr>
        <p:txBody>
          <a:bodyPr anchor="t">
            <a:normAutofit/>
          </a:bodyPr>
          <a:lstStyle>
            <a:lvl1pPr marL="0" indent="0" algn="l">
              <a:buNone/>
              <a:defRPr sz="2276">
                <a:solidFill>
                  <a:schemeClr val="tx1"/>
                </a:solidFill>
              </a:defRPr>
            </a:lvl1pPr>
            <a:lvl2pPr marL="650230" indent="0">
              <a:buNone/>
              <a:defRPr sz="2276">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8686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60538" y="866990"/>
            <a:ext cx="11054081" cy="3901439"/>
          </a:xfrm>
        </p:spPr>
        <p:txBody>
          <a:bodyPr vert="horz" lIns="91440" tIns="45720" rIns="91440" bIns="45720" rtlCol="0" anchor="ctr">
            <a:normAutofit/>
          </a:bodyPr>
          <a:lstStyle>
            <a:lvl1pPr>
              <a:defRPr lang="en-US" sz="3982"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60538" y="4985173"/>
            <a:ext cx="11054081" cy="1192107"/>
          </a:xfrm>
        </p:spPr>
        <p:txBody>
          <a:bodyPr vert="horz" lIns="91440" tIns="45720" rIns="91440" bIns="45720" rtlCol="0" anchor="b">
            <a:normAutofit/>
          </a:bodyPr>
          <a:lstStyle>
            <a:lvl1pPr>
              <a:buNone/>
              <a:defRPr lang="en-US" sz="2844"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60536" y="6177280"/>
            <a:ext cx="11054081" cy="2059093"/>
          </a:xfrm>
        </p:spPr>
        <p:txBody>
          <a:bodyPr anchor="t">
            <a:normAutofit/>
          </a:bodyPr>
          <a:lstStyle>
            <a:lvl1pPr marL="0" indent="0" algn="l">
              <a:buNone/>
              <a:defRPr sz="2276">
                <a:solidFill>
                  <a:schemeClr val="tx1"/>
                </a:solidFill>
              </a:defRPr>
            </a:lvl1pPr>
            <a:lvl2pPr marL="650230" indent="0">
              <a:buNone/>
              <a:defRPr sz="2276">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83676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8" name="Title 1"/>
          <p:cNvSpPr>
            <a:spLocks noGrp="1"/>
          </p:cNvSpPr>
          <p:nvPr>
            <p:ph type="title"/>
          </p:nvPr>
        </p:nvSpPr>
        <p:spPr>
          <a:xfrm>
            <a:off x="650240" y="866989"/>
            <a:ext cx="11054080" cy="2071135"/>
          </a:xfrm>
        </p:spPr>
        <p:txBody>
          <a:bodyPr>
            <a:normAutofit/>
          </a:bodyPr>
          <a:lstStyle>
            <a:lvl1pPr>
              <a:defRPr sz="3982"/>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29419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Vertical Title 1"/>
          <p:cNvSpPr>
            <a:spLocks noGrp="1"/>
          </p:cNvSpPr>
          <p:nvPr>
            <p:ph type="title" orient="vert"/>
          </p:nvPr>
        </p:nvSpPr>
        <p:spPr>
          <a:xfrm>
            <a:off x="9319791" y="866987"/>
            <a:ext cx="2384528" cy="7369388"/>
          </a:xfrm>
        </p:spPr>
        <p:txBody>
          <a:bodyPr vert="eaVert">
            <a:normAutofit/>
          </a:bodyPr>
          <a:lstStyle>
            <a:lvl1pPr>
              <a:defRPr sz="3982"/>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50240" y="866987"/>
            <a:ext cx="8519373" cy="7369387"/>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64004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762000" y="3517900"/>
            <a:ext cx="11480800" cy="2717800"/>
          </a:xfrm>
          <a:prstGeom prst="rect">
            <a:avLst/>
          </a:prstGeom>
        </p:spPr>
        <p:txBody>
          <a:bodyPr anchor="ctr"/>
          <a:lstStyle>
            <a:lvl1pPr algn="ctr">
              <a:lnSpc>
                <a:spcPct val="100000"/>
              </a:lnSpc>
              <a:spcBef>
                <a:spcPts val="0"/>
              </a:spcBef>
              <a:defRPr sz="6400" b="1" cap="none">
                <a:solidFill>
                  <a:srgbClr val="FFFFFF"/>
                </a:solidFill>
                <a:effectLst>
                  <a:outerShdw blurRad="50800" dist="25400" dir="5400000" rotWithShape="0">
                    <a:srgbClr val="000000"/>
                  </a:outerShdw>
                </a:effectLst>
                <a:latin typeface="Helvetica Neue"/>
                <a:ea typeface="Helvetica Neue"/>
                <a:cs typeface="Helvetica Neue"/>
                <a:sym typeface="Helvetica Neue"/>
              </a:defRPr>
            </a:lvl1pPr>
          </a:lstStyle>
          <a:p>
            <a:r>
              <a:t>Title Text</a:t>
            </a:r>
          </a:p>
        </p:txBody>
      </p:sp>
      <p:sp>
        <p:nvSpPr>
          <p:cNvPr id="190" name="Slide Number"/>
          <p:cNvSpPr txBox="1">
            <a:spLocks noGrp="1"/>
          </p:cNvSpPr>
          <p:nvPr>
            <p:ph type="sldNum" sz="quarter" idx="2"/>
          </p:nvPr>
        </p:nvSpPr>
        <p:spPr>
          <a:xfrm>
            <a:off x="6311798" y="9251950"/>
            <a:ext cx="368504" cy="374600"/>
          </a:xfrm>
          <a:prstGeom prst="rect">
            <a:avLst/>
          </a:prstGeom>
        </p:spPr>
        <p:txBody>
          <a:bodyPr/>
          <a:lstStyle>
            <a:lvl1pPr algn="ctr">
              <a:lnSpc>
                <a:spcPct val="100000"/>
              </a:lnSpc>
              <a:defRPr sz="1800">
                <a:solidFill>
                  <a:srgbClr val="EBEBEB"/>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17068954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70000" y="2616200"/>
            <a:ext cx="10464800" cy="2540000"/>
          </a:xfrm>
          <a:prstGeom prst="rect">
            <a:avLst/>
          </a:prstGeom>
        </p:spPr>
        <p:txBody>
          <a:bodyPr anchor="b"/>
          <a:lstStyle>
            <a:lvl1pPr algn="ctr" defTabSz="457200">
              <a:lnSpc>
                <a:spcPct val="100000"/>
              </a:lnSpc>
              <a:spcBef>
                <a:spcPts val="0"/>
              </a:spcBef>
              <a:defRPr sz="7200" cap="none">
                <a:solidFill>
                  <a:srgbClr val="FFFFFF"/>
                </a:solidFill>
                <a:latin typeface="Chalkduster"/>
                <a:ea typeface="Chalkduster"/>
                <a:cs typeface="Chalkduster"/>
                <a:sym typeface="Chalkduster"/>
              </a:defRPr>
            </a:lvl1pPr>
          </a:lstStyle>
          <a:p>
            <a:r>
              <a:t>Title Text</a:t>
            </a:r>
          </a:p>
        </p:txBody>
      </p:sp>
      <p:sp>
        <p:nvSpPr>
          <p:cNvPr id="172" name="Body Level One…"/>
          <p:cNvSpPr txBox="1">
            <a:spLocks noGrp="1"/>
          </p:cNvSpPr>
          <p:nvPr>
            <p:ph type="body" sz="quarter" idx="1"/>
          </p:nvPr>
        </p:nvSpPr>
        <p:spPr>
          <a:xfrm>
            <a:off x="1270000" y="5207000"/>
            <a:ext cx="10464800" cy="1663700"/>
          </a:xfrm>
          <a:prstGeom prst="rect">
            <a:avLst/>
          </a:prstGeom>
        </p:spPr>
        <p:txBody>
          <a:bodyPr/>
          <a:lstStyle>
            <a:lvl1pPr marL="0" indent="0" algn="ctr" defTabSz="457200">
              <a:spcBef>
                <a:spcPts val="0"/>
              </a:spcBef>
              <a:buClrTx/>
              <a:buSzTx/>
              <a:buFontTx/>
              <a:buNone/>
              <a:defRPr sz="3600">
                <a:solidFill>
                  <a:srgbClr val="FFFFFF"/>
                </a:solidFill>
                <a:latin typeface="Chalkduster"/>
                <a:ea typeface="Chalkduster"/>
                <a:cs typeface="Chalkduster"/>
                <a:sym typeface="Chalkduster"/>
              </a:defRPr>
            </a:lvl1pPr>
            <a:lvl2pPr marL="0" indent="228600" algn="ctr" defTabSz="457200">
              <a:spcBef>
                <a:spcPts val="0"/>
              </a:spcBef>
              <a:buClrTx/>
              <a:buSzTx/>
              <a:buFontTx/>
              <a:buNone/>
              <a:defRPr sz="3600">
                <a:solidFill>
                  <a:srgbClr val="FFFFFF"/>
                </a:solidFill>
                <a:latin typeface="Chalkduster"/>
                <a:ea typeface="Chalkduster"/>
                <a:cs typeface="Chalkduster"/>
                <a:sym typeface="Chalkduster"/>
              </a:defRPr>
            </a:lvl2pPr>
            <a:lvl3pPr marL="0" indent="457200" algn="ctr" defTabSz="457200">
              <a:spcBef>
                <a:spcPts val="0"/>
              </a:spcBef>
              <a:buClrTx/>
              <a:buSzTx/>
              <a:buFontTx/>
              <a:buNone/>
              <a:defRPr sz="3600">
                <a:solidFill>
                  <a:srgbClr val="FFFFFF"/>
                </a:solidFill>
                <a:latin typeface="Chalkduster"/>
                <a:ea typeface="Chalkduster"/>
                <a:cs typeface="Chalkduster"/>
                <a:sym typeface="Chalkduster"/>
              </a:defRPr>
            </a:lvl3pPr>
            <a:lvl4pPr marL="0" indent="685800" algn="ctr" defTabSz="457200">
              <a:spcBef>
                <a:spcPts val="0"/>
              </a:spcBef>
              <a:buClrTx/>
              <a:buSzTx/>
              <a:buFontTx/>
              <a:buNone/>
              <a:defRPr sz="3600">
                <a:solidFill>
                  <a:srgbClr val="FFFFFF"/>
                </a:solidFill>
                <a:latin typeface="Chalkduster"/>
                <a:ea typeface="Chalkduster"/>
                <a:cs typeface="Chalkduster"/>
                <a:sym typeface="Chalkduster"/>
              </a:defRPr>
            </a:lvl4pPr>
            <a:lvl5pPr marL="0" indent="914400" algn="ctr" defTabSz="457200">
              <a:spcBef>
                <a:spcPts val="0"/>
              </a:spcBef>
              <a:buClrTx/>
              <a:buSzTx/>
              <a:buFontTx/>
              <a:buNone/>
              <a:defRPr sz="3600">
                <a:solidFill>
                  <a:srgbClr val="FFFFFF"/>
                </a:solidFill>
                <a:latin typeface="Chalkduster"/>
                <a:ea typeface="Chalkduster"/>
                <a:cs typeface="Chalkduster"/>
                <a:sym typeface="Chalkduster"/>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6297011" y="9194800"/>
            <a:ext cx="409839" cy="454169"/>
          </a:xfrm>
          <a:prstGeom prst="rect">
            <a:avLst/>
          </a:prstGeom>
        </p:spPr>
        <p:txBody>
          <a:bodyPr/>
          <a:lstStyle>
            <a:lvl1pPr algn="ctr" defTabSz="457200">
              <a:lnSpc>
                <a:spcPct val="100000"/>
              </a:lnSpc>
              <a:defRPr sz="1800">
                <a:solidFill>
                  <a:srgbClr val="FFFFFF"/>
                </a:solidFill>
                <a:latin typeface="Chalkduster"/>
                <a:ea typeface="Chalkduster"/>
                <a:cs typeface="Chalkduster"/>
                <a:sym typeface="Chalkduster"/>
              </a:defRPr>
            </a:lvl1pPr>
          </a:lstStyle>
          <a:p>
            <a:fld id="{86CB4B4D-7CA3-9044-876B-883B54F8677D}" type="slidenum">
              <a:t>‹#›</a:t>
            </a:fld>
            <a:endParaRPr/>
          </a:p>
        </p:txBody>
      </p:sp>
    </p:spTree>
    <p:extLst>
      <p:ext uri="{BB962C8B-B14F-4D97-AF65-F5344CB8AC3E}">
        <p14:creationId xmlns:p14="http://schemas.microsoft.com/office/powerpoint/2010/main" val="245298756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p:txBody>
          <a:bodyPr>
            <a:normAutofit/>
          </a:bodyPr>
          <a:lstStyle>
            <a:lvl1pPr>
              <a:defRPr sz="3982"/>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5895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2" name="Image"/>
          <p:cNvSpPr>
            <a:spLocks noGrp="1"/>
          </p:cNvSpPr>
          <p:nvPr>
            <p:ph type="pic" idx="13"/>
          </p:nvPr>
        </p:nvSpPr>
        <p:spPr>
          <a:xfrm>
            <a:off x="-914400" y="-12700"/>
            <a:ext cx="14814645" cy="9779000"/>
          </a:xfrm>
          <a:prstGeom prst="rect">
            <a:avLst/>
          </a:prstGeom>
        </p:spPr>
        <p:txBody>
          <a:bodyPr lIns="91439" tIns="45719" rIns="91439" bIns="45719">
            <a:noAutofit/>
          </a:bodyPr>
          <a:lstStyle/>
          <a:p>
            <a:endParaRPr/>
          </a:p>
        </p:txBody>
      </p:sp>
      <p:sp>
        <p:nvSpPr>
          <p:cNvPr id="23" name="Line"/>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2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844407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686419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809161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2" name="Type a quote here."/>
          <p:cNvSpPr txBox="1">
            <a:spLocks noGrp="1"/>
          </p:cNvSpPr>
          <p:nvPr>
            <p:ph type="body" sz="quarter" idx="13"/>
          </p:nvPr>
        </p:nvSpPr>
        <p:spPr>
          <a:xfrm>
            <a:off x="889000" y="2908300"/>
            <a:ext cx="11226800" cy="129794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3" name="Johnny Appleseed"/>
          <p:cNvSpPr txBox="1">
            <a:spLocks noGrp="1"/>
          </p:cNvSpPr>
          <p:nvPr>
            <p:ph type="body" sz="quarter" idx="14"/>
          </p:nvPr>
        </p:nvSpPr>
        <p:spPr>
          <a:xfrm>
            <a:off x="406400" y="7789333"/>
            <a:ext cx="12192000" cy="863601"/>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Johnny Appleseed</a:t>
            </a:r>
          </a:p>
        </p:txBody>
      </p:sp>
      <p:sp>
        <p:nvSpPr>
          <p:cNvPr id="124" name="Text"/>
          <p:cNvSpPr txBox="1">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957127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0243" y="4705537"/>
            <a:ext cx="11054080" cy="2088960"/>
          </a:xfrm>
        </p:spPr>
        <p:txBody>
          <a:bodyPr anchor="b">
            <a:normAutofit/>
          </a:bodyPr>
          <a:lstStyle>
            <a:lvl1pPr algn="l">
              <a:defRPr sz="4551" b="0" cap="all"/>
            </a:lvl1pPr>
          </a:lstStyle>
          <a:p>
            <a:r>
              <a:rPr lang="en-US"/>
              <a:t>Click to edit Master title style</a:t>
            </a:r>
            <a:endParaRPr lang="en-US" dirty="0"/>
          </a:p>
        </p:txBody>
      </p:sp>
      <p:sp>
        <p:nvSpPr>
          <p:cNvPr id="3" name="Text Placeholder 2"/>
          <p:cNvSpPr>
            <a:spLocks noGrp="1"/>
          </p:cNvSpPr>
          <p:nvPr>
            <p:ph type="body" idx="1"/>
          </p:nvPr>
        </p:nvSpPr>
        <p:spPr>
          <a:xfrm>
            <a:off x="650241" y="6794497"/>
            <a:ext cx="11054080" cy="1223680"/>
          </a:xfrm>
        </p:spPr>
        <p:txBody>
          <a:bodyPr anchor="t">
            <a:normAutofit/>
          </a:bodyPr>
          <a:lstStyle>
            <a:lvl1pPr marL="0" indent="0" algn="l">
              <a:buNone/>
              <a:defRPr sz="2560" cap="all">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72381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50241" y="3046497"/>
            <a:ext cx="5423002" cy="518987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1320" y="3046497"/>
            <a:ext cx="5423002" cy="518987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AEBF37-A002-4300-BD2B-1DB1B8EB7013}"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7303D5-7C49-4E54-B0F8-F4C695101467}" type="slidenum">
              <a:rPr lang="en-US" smtClean="0"/>
              <a:t>‹#›</a:t>
            </a:fld>
            <a:endParaRPr lang="en-US"/>
          </a:p>
        </p:txBody>
      </p:sp>
    </p:spTree>
    <p:extLst>
      <p:ext uri="{BB962C8B-B14F-4D97-AF65-F5344CB8AC3E}">
        <p14:creationId xmlns:p14="http://schemas.microsoft.com/office/powerpoint/2010/main" val="118981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p:txBody>
          <a:bodyPr>
            <a:normAutofit/>
          </a:bodyPr>
          <a:lstStyle>
            <a:lvl1pPr>
              <a:defRPr sz="4551"/>
            </a:lvl1pPr>
          </a:lstStyle>
          <a:p>
            <a:r>
              <a:rPr lang="en-US"/>
              <a:t>Click to edit Master title style</a:t>
            </a:r>
            <a:endParaRPr lang="en-US" dirty="0"/>
          </a:p>
        </p:txBody>
      </p:sp>
      <p:sp>
        <p:nvSpPr>
          <p:cNvPr id="3" name="Text Placeholder 2"/>
          <p:cNvSpPr>
            <a:spLocks noGrp="1"/>
          </p:cNvSpPr>
          <p:nvPr>
            <p:ph type="body" idx="1"/>
          </p:nvPr>
        </p:nvSpPr>
        <p:spPr>
          <a:xfrm>
            <a:off x="1057395" y="3154868"/>
            <a:ext cx="5035524" cy="819573"/>
          </a:xfrm>
        </p:spPr>
        <p:txBody>
          <a:bodyPr anchor="b">
            <a:noAutofit/>
          </a:bodyPr>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4082064"/>
            <a:ext cx="5423002" cy="41543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00260" y="3154868"/>
            <a:ext cx="5004060" cy="819573"/>
          </a:xfrm>
        </p:spPr>
        <p:txBody>
          <a:bodyPr anchor="b">
            <a:noAutofit/>
          </a:bodyPr>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281318" y="4082064"/>
            <a:ext cx="5423002" cy="41543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5756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0241" y="866989"/>
            <a:ext cx="11054080" cy="2071135"/>
          </a:xfrm>
        </p:spPr>
        <p:txBody>
          <a:bodyPr>
            <a:normAutofit/>
          </a:bodyPr>
          <a:lstStyle>
            <a:lvl1pPr>
              <a:defRPr sz="4551"/>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07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59628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6666" y="2215634"/>
            <a:ext cx="4071694" cy="2047050"/>
          </a:xfrm>
        </p:spPr>
        <p:txBody>
          <a:bodyPr anchor="b">
            <a:normAutofit/>
          </a:bodyPr>
          <a:lstStyle>
            <a:lvl1pPr algn="l">
              <a:defRPr sz="3413" b="0"/>
            </a:lvl1pPr>
          </a:lstStyle>
          <a:p>
            <a:r>
              <a:rPr lang="en-US"/>
              <a:t>Click to edit Master title style</a:t>
            </a:r>
            <a:endParaRPr lang="en-US" dirty="0"/>
          </a:p>
        </p:txBody>
      </p:sp>
      <p:sp>
        <p:nvSpPr>
          <p:cNvPr id="3" name="Content Placeholder 2"/>
          <p:cNvSpPr>
            <a:spLocks noGrp="1"/>
          </p:cNvSpPr>
          <p:nvPr>
            <p:ph idx="1"/>
          </p:nvPr>
        </p:nvSpPr>
        <p:spPr>
          <a:xfrm>
            <a:off x="5128739" y="866988"/>
            <a:ext cx="6582009" cy="736938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56666" y="4262685"/>
            <a:ext cx="4071694" cy="2625045"/>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84609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p:nvSpPr>
          <p:cNvPr id="2" name="Title 1"/>
          <p:cNvSpPr>
            <a:spLocks noGrp="1"/>
          </p:cNvSpPr>
          <p:nvPr>
            <p:ph type="title"/>
          </p:nvPr>
        </p:nvSpPr>
        <p:spPr>
          <a:xfrm>
            <a:off x="657249" y="2468511"/>
            <a:ext cx="5827135" cy="1950720"/>
          </a:xfrm>
        </p:spPr>
        <p:txBody>
          <a:bodyPr anchor="b">
            <a:normAutofit/>
          </a:bodyPr>
          <a:lstStyle>
            <a:lvl1pPr algn="l">
              <a:defRPr sz="3413"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152640" y="1300480"/>
            <a:ext cx="4551680" cy="65024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2276" dirty="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657249" y="4419231"/>
            <a:ext cx="5827135" cy="2600960"/>
          </a:xfrm>
        </p:spPr>
        <p:txBody>
          <a:bodyPr anchor="t">
            <a:normAutofit/>
          </a:bodyPr>
          <a:lstStyle>
            <a:lvl1pPr marL="0" indent="0">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05556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866989"/>
            <a:ext cx="11054080" cy="2071135"/>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50240" y="3046497"/>
            <a:ext cx="11054080" cy="5189878"/>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278169" y="8349264"/>
            <a:ext cx="1723979" cy="537351"/>
          </a:xfrm>
          <a:prstGeom prst="rect">
            <a:avLst/>
          </a:prstGeom>
        </p:spPr>
        <p:txBody>
          <a:bodyPr vert="horz" lIns="91440" tIns="45720" rIns="91440" bIns="45720" rtlCol="0" anchor="ctr"/>
          <a:lstStyle>
            <a:lvl1pPr algn="r">
              <a:defRPr sz="1422" b="0" i="0">
                <a:solidFill>
                  <a:schemeClr val="tx1"/>
                </a:solidFill>
                <a:effectLst/>
                <a:latin typeface="+mn-lt"/>
              </a:defRPr>
            </a:lvl1pPr>
          </a:lstStyle>
          <a:p>
            <a:fld id="{B61BEF0D-F0BB-DE4B-95CE-6DB70DBA9567}" type="datetimeFigureOut">
              <a:rPr lang="en-US" dirty="0"/>
              <a:pPr/>
              <a:t>8/29/2019</a:t>
            </a:fld>
            <a:endParaRPr lang="en-US" dirty="0"/>
          </a:p>
        </p:txBody>
      </p:sp>
      <p:sp>
        <p:nvSpPr>
          <p:cNvPr id="5" name="Footer Placeholder 4"/>
          <p:cNvSpPr>
            <a:spLocks noGrp="1"/>
          </p:cNvSpPr>
          <p:nvPr>
            <p:ph type="ftr" sz="quarter" idx="3"/>
          </p:nvPr>
        </p:nvSpPr>
        <p:spPr>
          <a:xfrm>
            <a:off x="650241" y="8349264"/>
            <a:ext cx="8519553" cy="537351"/>
          </a:xfrm>
          <a:prstGeom prst="rect">
            <a:avLst/>
          </a:prstGeom>
        </p:spPr>
        <p:txBody>
          <a:bodyPr vert="horz" lIns="91440" tIns="45720" rIns="91440" bIns="45720" rtlCol="0" anchor="ctr"/>
          <a:lstStyle>
            <a:lvl1pPr algn="l">
              <a:defRPr sz="1422"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1110521" y="8349264"/>
            <a:ext cx="593801" cy="537351"/>
          </a:xfrm>
          <a:prstGeom prst="rect">
            <a:avLst/>
          </a:prstGeom>
        </p:spPr>
        <p:txBody>
          <a:bodyPr vert="horz" lIns="91440" tIns="45720" rIns="91440" bIns="45720" rtlCol="0" anchor="ctr"/>
          <a:lstStyle>
            <a:lvl1pPr algn="r">
              <a:defRPr sz="1422" b="0" i="0">
                <a:solidFill>
                  <a:schemeClr val="tx1"/>
                </a:solidFill>
                <a:effectLst/>
                <a:latin typeface="+mn-l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031272518"/>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Lst>
  <p:txStyles>
    <p:titleStyle>
      <a:lvl1pPr algn="l" defTabSz="650230" rtl="0" eaLnBrk="1" latinLnBrk="0" hangingPunct="1">
        <a:spcBef>
          <a:spcPct val="0"/>
        </a:spcBef>
        <a:buNone/>
        <a:defRPr sz="4551"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06394" indent="-406394" algn="l" defTabSz="650230" rtl="0" eaLnBrk="1" latinLnBrk="0" hangingPunct="1">
        <a:spcBef>
          <a:spcPts val="0"/>
        </a:spcBef>
        <a:spcAft>
          <a:spcPts val="1422"/>
        </a:spcAft>
        <a:buClr>
          <a:schemeClr val="tx1"/>
        </a:buClr>
        <a:buSzPct val="100000"/>
        <a:buFont typeface="Arial"/>
        <a:buChar char="•"/>
        <a:defRPr sz="2560" kern="1200" cap="none">
          <a:solidFill>
            <a:schemeClr val="tx1"/>
          </a:solidFill>
          <a:effectLst/>
          <a:latin typeface="+mn-lt"/>
          <a:ea typeface="+mn-ea"/>
          <a:cs typeface="+mn-cs"/>
        </a:defRPr>
      </a:lvl1pPr>
      <a:lvl2pPr marL="1056623" indent="-406394" algn="l" defTabSz="650230" rtl="0" eaLnBrk="1" latinLnBrk="0" hangingPunct="1">
        <a:spcBef>
          <a:spcPts val="0"/>
        </a:spcBef>
        <a:spcAft>
          <a:spcPts val="1422"/>
        </a:spcAft>
        <a:buClr>
          <a:schemeClr val="tx1"/>
        </a:buClr>
        <a:buSzPct val="100000"/>
        <a:buFont typeface="Arial"/>
        <a:buChar char="•"/>
        <a:defRPr sz="2276" kern="1200" cap="none">
          <a:solidFill>
            <a:schemeClr val="tx1"/>
          </a:solidFill>
          <a:effectLst/>
          <a:latin typeface="+mn-lt"/>
          <a:ea typeface="+mn-ea"/>
          <a:cs typeface="+mn-cs"/>
        </a:defRPr>
      </a:lvl2pPr>
      <a:lvl3pPr marL="1706853" indent="-406394" algn="l" defTabSz="650230" rtl="0" eaLnBrk="1" latinLnBrk="0" hangingPunct="1">
        <a:spcBef>
          <a:spcPts val="0"/>
        </a:spcBef>
        <a:spcAft>
          <a:spcPts val="1422"/>
        </a:spcAft>
        <a:buClr>
          <a:schemeClr val="tx1"/>
        </a:buClr>
        <a:buSzPct val="100000"/>
        <a:buFont typeface="Arial"/>
        <a:buChar char="•"/>
        <a:defRPr sz="1991" kern="1200" cap="none">
          <a:solidFill>
            <a:schemeClr val="tx1"/>
          </a:solidFill>
          <a:effectLst/>
          <a:latin typeface="+mn-lt"/>
          <a:ea typeface="+mn-ea"/>
          <a:cs typeface="+mn-cs"/>
        </a:defRPr>
      </a:lvl3pPr>
      <a:lvl4pPr marL="2194526" indent="-243836"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4pPr>
      <a:lvl5pPr marL="2844756" indent="-243836"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5pPr>
      <a:lvl6pPr marL="357626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6pPr>
      <a:lvl7pPr marL="422649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7pPr>
      <a:lvl8pPr marL="487672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8pPr>
      <a:lvl9pPr marL="5526954" indent="-325115" algn="l" defTabSz="650230" rtl="0" eaLnBrk="1" latinLnBrk="0" hangingPunct="1">
        <a:spcBef>
          <a:spcPts val="0"/>
        </a:spcBef>
        <a:spcAft>
          <a:spcPts val="1422"/>
        </a:spcAft>
        <a:buClr>
          <a:schemeClr val="tx1"/>
        </a:buClr>
        <a:buSzPct val="100000"/>
        <a:buFont typeface="Arial"/>
        <a:buChar char="•"/>
        <a:defRPr sz="1707" kern="1200" cap="none">
          <a:solidFill>
            <a:schemeClr val="tx1"/>
          </a:solidFill>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1.xml"/><Relationship Id="rId4" Type="http://schemas.openxmlformats.org/officeDocument/2006/relationships/hyperlink" Target="http://www.surefire.online/"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9.xml"/><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socialmediatoday.com/marketing/top-5-facebook-video-statistics-2016-infographic"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ROFITABLE GROWTH…"/>
          <p:cNvSpPr txBox="1">
            <a:spLocks noGrp="1"/>
          </p:cNvSpPr>
          <p:nvPr>
            <p:ph type="ctrTitle"/>
          </p:nvPr>
        </p:nvSpPr>
        <p:spPr>
          <a:xfrm>
            <a:off x="266700" y="6159500"/>
            <a:ext cx="12331700" cy="2971800"/>
          </a:xfrm>
          <a:prstGeom prst="rect">
            <a:avLst/>
          </a:prstGeom>
        </p:spPr>
        <p:txBody>
          <a:bodyPr>
            <a:normAutofit fontScale="90000"/>
          </a:bodyPr>
          <a:lstStyle/>
          <a:p>
            <a:pPr defTabSz="467359">
              <a:defRPr sz="13600"/>
            </a:pPr>
            <a:r>
              <a:rPr lang="en-US" sz="8000" dirty="0"/>
              <a:t>Chimney Business in the United States</a:t>
            </a:r>
            <a:endParaRPr sz="8000" dirty="0"/>
          </a:p>
          <a:p>
            <a:pPr defTabSz="467359">
              <a:defRPr sz="6800"/>
            </a:pPr>
            <a:r>
              <a:rPr dirty="0"/>
              <a:t>With Mark Stoner</a:t>
            </a:r>
            <a:r>
              <a:rPr lang="en-US" dirty="0"/>
              <a:t> &amp; Chuck Hall</a:t>
            </a:r>
            <a:endParaRPr dirty="0"/>
          </a:p>
        </p:txBody>
      </p:sp>
      <p:sp>
        <p:nvSpPr>
          <p:cNvPr id="200" name="5 KEYS TO"/>
          <p:cNvSpPr txBox="1">
            <a:spLocks noGrp="1"/>
          </p:cNvSpPr>
          <p:nvPr>
            <p:ph type="subTitle" idx="1"/>
          </p:nvPr>
        </p:nvSpPr>
        <p:spPr>
          <a:prstGeom prst="rect">
            <a:avLst/>
          </a:prstGeom>
        </p:spPr>
        <p:txBody>
          <a:bodyPr/>
          <a:lstStyle/>
          <a:p>
            <a:endParaRPr dirty="0"/>
          </a:p>
        </p:txBody>
      </p:sp>
      <p:pic>
        <p:nvPicPr>
          <p:cNvPr id="202" name="BC2C0D87-C47C-479F-B514-D0E70525D415-L0-001.jpeg" descr="BC2C0D87-C47C-479F-B514-D0E70525D415-L0-001.jpeg"/>
          <p:cNvPicPr>
            <a:picLocks noChangeAspect="1"/>
          </p:cNvPicPr>
          <p:nvPr/>
        </p:nvPicPr>
        <p:blipFill>
          <a:blip r:embed="rId3"/>
          <a:stretch>
            <a:fillRect/>
          </a:stretch>
        </p:blipFill>
        <p:spPr>
          <a:xfrm>
            <a:off x="202103" y="1071745"/>
            <a:ext cx="2772707" cy="2788561"/>
          </a:xfrm>
          <a:prstGeom prst="rect">
            <a:avLst/>
          </a:prstGeom>
          <a:ln w="12700">
            <a:miter lim="400000"/>
          </a:ln>
        </p:spPr>
      </p:pic>
      <p:pic>
        <p:nvPicPr>
          <p:cNvPr id="203" name="F8A2B1C1-5B72-4BAC-B6B8-F484657A56B4-L0-001.jpeg" descr="F8A2B1C1-5B72-4BAC-B6B8-F484657A56B4-L0-001.jpeg"/>
          <p:cNvPicPr>
            <a:picLocks noChangeAspect="1"/>
          </p:cNvPicPr>
          <p:nvPr/>
        </p:nvPicPr>
        <p:blipFill rotWithShape="1">
          <a:blip r:embed="rId4"/>
          <a:srcRect l="-16597" r="19764" b="-15701"/>
          <a:stretch/>
        </p:blipFill>
        <p:spPr>
          <a:xfrm>
            <a:off x="2406050" y="1113475"/>
            <a:ext cx="4026500" cy="3179371"/>
          </a:xfrm>
          <a:prstGeom prst="rect">
            <a:avLst/>
          </a:prstGeom>
          <a:ln w="12700">
            <a:miter lim="400000"/>
          </a:ln>
        </p:spPr>
      </p:pic>
      <p:pic>
        <p:nvPicPr>
          <p:cNvPr id="1026" name="Picture 2">
            <a:extLst>
              <a:ext uri="{FF2B5EF4-FFF2-40B4-BE49-F238E27FC236}">
                <a16:creationId xmlns:a16="http://schemas.microsoft.com/office/drawing/2014/main" id="{552414EF-3863-4662-B706-72BA358EB4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928" y="1113475"/>
            <a:ext cx="22193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himney safety institute of america">
            <a:extLst>
              <a:ext uri="{FF2B5EF4-FFF2-40B4-BE49-F238E27FC236}">
                <a16:creationId xmlns:a16="http://schemas.microsoft.com/office/drawing/2014/main" id="{8512225F-2C71-4A22-A1D3-329165308D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6581" y="1182688"/>
            <a:ext cx="2677618" cy="26776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419C64A7-68AF-4397-951A-04B70964B5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9848" y="0"/>
            <a:ext cx="12968676" cy="9753600"/>
          </a:xfrm>
          <a:prstGeom prst="rect">
            <a:avLst/>
          </a:prstGeom>
        </p:spPr>
      </p:pic>
      <p:sp useBgFill="1">
        <p:nvSpPr>
          <p:cNvPr id="85" name="Rectangle 84">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9" name="Education is Now the competitive edge"/>
          <p:cNvSpPr txBox="1">
            <a:spLocks noGrp="1"/>
          </p:cNvSpPr>
          <p:nvPr>
            <p:ph type="title"/>
          </p:nvPr>
        </p:nvSpPr>
        <p:spPr>
          <a:xfrm>
            <a:off x="731521" y="1788160"/>
            <a:ext cx="11541760" cy="1255564"/>
          </a:xfrm>
          <a:prstGeom prst="rect">
            <a:avLst/>
          </a:prstGeom>
        </p:spPr>
        <p:txBody>
          <a:bodyPr vert="horz" lIns="91440" tIns="45720" rIns="91440" bIns="45720" rtlCol="0" anchor="b">
            <a:normAutofit/>
          </a:bodyPr>
          <a:lstStyle>
            <a:lvl1pPr defTabSz="467359">
              <a:spcBef>
                <a:spcPts val="2200"/>
              </a:spcBef>
              <a:defRPr sz="4800"/>
            </a:lvl1pPr>
          </a:lstStyle>
          <a:p>
            <a:pPr algn="ctr" defTabSz="457200">
              <a:spcBef>
                <a:spcPct val="0"/>
              </a:spcBef>
            </a:pPr>
            <a:r>
              <a:rPr lang="en-US" sz="4700"/>
              <a:t>Education is Now the competitive edge</a:t>
            </a:r>
          </a:p>
        </p:txBody>
      </p:sp>
      <p:cxnSp>
        <p:nvCxnSpPr>
          <p:cNvPr id="275" name="Straight Connector 86">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5337" y="3192615"/>
            <a:ext cx="53412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0" name="Train them and they leave? Don’t train them and they stay? Now if you don’t invest in them they leave and usually those aren’t the one you wanted to leave.…"/>
          <p:cNvSpPr txBox="1">
            <a:spLocks noGrp="1"/>
          </p:cNvSpPr>
          <p:nvPr>
            <p:ph type="body" idx="1"/>
          </p:nvPr>
        </p:nvSpPr>
        <p:spPr>
          <a:xfrm>
            <a:off x="731521" y="3612684"/>
            <a:ext cx="11541760" cy="3783796"/>
          </a:xfrm>
          <a:prstGeom prst="rect">
            <a:avLst/>
          </a:prstGeom>
        </p:spPr>
        <p:txBody>
          <a:bodyPr vert="horz" lIns="91440" tIns="45720" rIns="91440" bIns="45720" rtlCol="0" anchor="t">
            <a:noAutofit/>
          </a:bodyPr>
          <a:lstStyle/>
          <a:p>
            <a:pPr marL="395604" indent="-395604" defTabSz="457200">
              <a:spcAft>
                <a:spcPts val="1000"/>
              </a:spcAft>
              <a:buClr>
                <a:schemeClr val="tx1"/>
              </a:buClr>
              <a:buFont typeface="Arial"/>
              <a:buChar char="•"/>
              <a:defRPr sz="3026"/>
            </a:pPr>
            <a:r>
              <a:rPr lang="en-US" sz="2800" dirty="0"/>
              <a:t>Train them and they leave? Don’t train them and they stay? Now if you don’t invest in them they leave and usually those aren’t the one you wanted to leave. </a:t>
            </a:r>
          </a:p>
          <a:p>
            <a:pPr marL="395604" indent="-395604" defTabSz="457200">
              <a:spcAft>
                <a:spcPts val="1000"/>
              </a:spcAft>
              <a:buClr>
                <a:schemeClr val="tx1"/>
              </a:buClr>
              <a:buFont typeface="Arial"/>
              <a:buChar char="•"/>
              <a:defRPr sz="3026"/>
            </a:pPr>
            <a:r>
              <a:rPr lang="en-US" sz="2800" dirty="0"/>
              <a:t>Change from “know it all cultures to learn it all cultures. </a:t>
            </a:r>
          </a:p>
          <a:p>
            <a:pPr marL="395604" indent="-395604" defTabSz="457200">
              <a:spcAft>
                <a:spcPts val="1000"/>
              </a:spcAft>
              <a:buClr>
                <a:schemeClr val="tx1"/>
              </a:buClr>
              <a:buFont typeface="Arial"/>
              <a:buChar char="•"/>
              <a:defRPr sz="3026"/>
            </a:pPr>
            <a:r>
              <a:rPr lang="en-US" sz="2800" dirty="0"/>
              <a:t>Online platforms, CSIA training, Olympia/ Copperfield, Facebook ( to a degree)  </a:t>
            </a:r>
            <a:r>
              <a:rPr lang="en-US" sz="2800" dirty="0">
                <a:hlinkClick r:id="rId4"/>
              </a:rPr>
              <a:t> www.surefire.online</a:t>
            </a:r>
            <a:endParaRPr lang="en-US" sz="2800" dirty="0"/>
          </a:p>
          <a:p>
            <a:pPr marL="395604" indent="-395604" defTabSz="457200">
              <a:spcAft>
                <a:spcPts val="1000"/>
              </a:spcAft>
              <a:buClr>
                <a:schemeClr val="tx1"/>
              </a:buClr>
              <a:buFont typeface="Arial"/>
              <a:buChar char="•"/>
              <a:defRPr sz="3026"/>
            </a:pPr>
            <a:r>
              <a:rPr lang="en-US" sz="2800" dirty="0"/>
              <a:t>Don’t out learn your team</a:t>
            </a:r>
          </a:p>
          <a:p>
            <a:pPr marL="395604" indent="-395604" defTabSz="457200">
              <a:spcAft>
                <a:spcPts val="1000"/>
              </a:spcAft>
              <a:buClr>
                <a:schemeClr val="tx1"/>
              </a:buClr>
              <a:buFont typeface="Arial"/>
              <a:buChar char="•"/>
              <a:defRPr sz="3026"/>
            </a:pPr>
            <a:r>
              <a:rPr lang="en-US" sz="2800" dirty="0"/>
              <a:t>Many techs that come to us say there was little or no training, no safety, no direction for them at other companies.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7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7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A53455C9-057C-45D6-B9C0-0FE598EAB36B.mov" descr="A53455C9-057C-45D6-B9C0-0FE598EAB36B.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6417306" y="661417"/>
            <a:ext cx="4742307" cy="8430766"/>
          </a:xfrm>
          <a:prstGeom prst="rect">
            <a:avLst/>
          </a:prstGeom>
          <a:ln w="12700">
            <a:miter lim="400000"/>
          </a:ln>
        </p:spPr>
      </p:pic>
      <p:sp>
        <p:nvSpPr>
          <p:cNvPr id="277" name="Chimney Cap Gold!"/>
          <p:cNvSpPr txBox="1"/>
          <p:nvPr/>
        </p:nvSpPr>
        <p:spPr>
          <a:xfrm>
            <a:off x="228885" y="3728569"/>
            <a:ext cx="6310819" cy="2296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lnSpc>
                <a:spcPct val="80000"/>
              </a:lnSpc>
              <a:defRPr sz="17000" b="0" cap="all">
                <a:solidFill>
                  <a:schemeClr val="accent1"/>
                </a:solidFill>
                <a:latin typeface="+mn-lt"/>
                <a:ea typeface="+mn-ea"/>
                <a:cs typeface="+mn-cs"/>
                <a:sym typeface="DIN Condensed"/>
              </a:defRPr>
            </a:lvl1pPr>
          </a:lstStyle>
          <a:p>
            <a:r>
              <a:rPr sz="8800" dirty="0"/>
              <a:t>Chimney Cap Gold!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50" fill="hold"/>
                                        <p:tgtEl>
                                          <p:spTgt spid="2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 name="Financing"/>
          <p:cNvSpPr txBox="1">
            <a:spLocks noGrp="1"/>
          </p:cNvSpPr>
          <p:nvPr>
            <p:ph type="title"/>
          </p:nvPr>
        </p:nvSpPr>
        <p:spPr>
          <a:prstGeom prst="rect">
            <a:avLst/>
          </a:prstGeom>
        </p:spPr>
        <p:txBody>
          <a:bodyPr/>
          <a:lstStyle>
            <a:lvl1pPr defTabSz="467359">
              <a:spcBef>
                <a:spcPts val="2200"/>
              </a:spcBef>
              <a:defRPr sz="4800"/>
            </a:lvl1pPr>
          </a:lstStyle>
          <a:p>
            <a:r>
              <a:t>Financing</a:t>
            </a:r>
          </a:p>
        </p:txBody>
      </p:sp>
      <p:sp>
        <p:nvSpPr>
          <p:cNvPr id="282" name="Approximately 80% of home improvements are financed…"/>
          <p:cNvSpPr txBox="1">
            <a:spLocks noGrp="1"/>
          </p:cNvSpPr>
          <p:nvPr>
            <p:ph type="body" idx="1"/>
          </p:nvPr>
        </p:nvSpPr>
        <p:spPr>
          <a:prstGeom prst="rect">
            <a:avLst/>
          </a:prstGeom>
        </p:spPr>
        <p:txBody>
          <a:bodyPr>
            <a:normAutofit lnSpcReduction="10000"/>
          </a:bodyPr>
          <a:lstStyle/>
          <a:p>
            <a:pPr marL="386715" indent="-386715" defTabSz="508254">
              <a:spcBef>
                <a:spcPts val="2400"/>
              </a:spcBef>
              <a:defRPr sz="2958"/>
            </a:pPr>
            <a:r>
              <a:rPr dirty="0"/>
              <a:t>Approximately 80% of home improvements are financed </a:t>
            </a:r>
          </a:p>
          <a:p>
            <a:pPr marL="386715" indent="-386715" defTabSz="508254">
              <a:spcBef>
                <a:spcPts val="2400"/>
              </a:spcBef>
              <a:defRPr sz="2958"/>
            </a:pPr>
            <a:r>
              <a:rPr dirty="0"/>
              <a:t>Our jobs are getting bigger and bigger</a:t>
            </a:r>
          </a:p>
          <a:p>
            <a:pPr marL="386715" indent="-386715" defTabSz="508254">
              <a:spcBef>
                <a:spcPts val="2400"/>
              </a:spcBef>
              <a:defRPr sz="2958"/>
            </a:pPr>
            <a:r>
              <a:rPr dirty="0"/>
              <a:t>$5000 x 6.99% x 60 months = $98.98</a:t>
            </a:r>
          </a:p>
          <a:p>
            <a:pPr marL="386715" indent="-386715" defTabSz="508254">
              <a:spcBef>
                <a:spcPts val="2400"/>
              </a:spcBef>
              <a:defRPr sz="2958"/>
            </a:pPr>
            <a:r>
              <a:rPr dirty="0"/>
              <a:t>#1 plan is 12 months SAC.  We pay 7%</a:t>
            </a:r>
          </a:p>
          <a:p>
            <a:pPr marL="386715" indent="-386715" defTabSz="508254">
              <a:spcBef>
                <a:spcPts val="2400"/>
              </a:spcBef>
              <a:defRPr sz="2958"/>
            </a:pPr>
            <a:r>
              <a:rPr dirty="0"/>
              <a:t>People do more and bigger projects.  </a:t>
            </a:r>
          </a:p>
          <a:p>
            <a:pPr marL="386715" indent="-386715" defTabSz="508254">
              <a:spcBef>
                <a:spcPts val="2400"/>
              </a:spcBef>
              <a:defRPr sz="2958"/>
            </a:pPr>
            <a:r>
              <a:rPr dirty="0"/>
              <a:t>Don’t ask them if the want financing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8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8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91DD536F-3F4A-4B15-A2D3-B9FB07F123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0521244" cy="9753600"/>
          </a:xfrm>
          <a:prstGeom prst="rect">
            <a:avLst/>
          </a:prstGeom>
        </p:spPr>
      </p:pic>
      <p:sp useBgFill="1">
        <p:nvSpPr>
          <p:cNvPr id="99" name="Rectangle 98">
            <a:extLst>
              <a:ext uri="{FF2B5EF4-FFF2-40B4-BE49-F238E27FC236}">
                <a16:creationId xmlns:a16="http://schemas.microsoft.com/office/drawing/2014/main" id="{DF43132E-D4DF-4A83-9344-A782D0F5D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4" name="Marketing"/>
          <p:cNvSpPr txBox="1">
            <a:spLocks noGrp="1"/>
          </p:cNvSpPr>
          <p:nvPr>
            <p:ph type="title"/>
          </p:nvPr>
        </p:nvSpPr>
        <p:spPr>
          <a:xfrm>
            <a:off x="1100667" y="2512996"/>
            <a:ext cx="6421523" cy="4727607"/>
          </a:xfrm>
          <a:prstGeom prst="rect">
            <a:avLst/>
          </a:prstGeom>
        </p:spPr>
        <p:txBody>
          <a:bodyPr vert="horz" lIns="91440" tIns="45720" rIns="91440" bIns="45720" rtlCol="0" anchor="ctr">
            <a:normAutofit/>
          </a:bodyPr>
          <a:lstStyle/>
          <a:p>
            <a:pPr algn="r" defTabSz="457200">
              <a:spcBef>
                <a:spcPct val="0"/>
              </a:spcBef>
            </a:pPr>
            <a:r>
              <a:rPr lang="en-US" sz="7000" cap="all">
                <a:solidFill>
                  <a:schemeClr val="tx1"/>
                </a:solidFill>
                <a:effectLst/>
                <a:latin typeface="+mj-lt"/>
                <a:ea typeface="+mj-ea"/>
                <a:cs typeface="+mj-cs"/>
              </a:rPr>
              <a:t>Marketing</a:t>
            </a:r>
          </a:p>
        </p:txBody>
      </p:sp>
      <p:cxnSp>
        <p:nvCxnSpPr>
          <p:cNvPr id="101" name="Straight Connector 100">
            <a:extLst>
              <a:ext uri="{FF2B5EF4-FFF2-40B4-BE49-F238E27FC236}">
                <a16:creationId xmlns:a16="http://schemas.microsoft.com/office/drawing/2014/main" id="{6AA24BC1-1577-4586-AD7A-417660E372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36966" y="2999232"/>
            <a:ext cx="0" cy="3755136"/>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 name="Picture 2" descr="Picture 2"/>
          <p:cNvPicPr>
            <a:picLocks noChangeAspect="1"/>
          </p:cNvPicPr>
          <p:nvPr/>
        </p:nvPicPr>
        <p:blipFill>
          <a:blip r:embed="rId3"/>
          <a:srcRect l="8886" t="15278" r="9711" b="10632"/>
          <a:stretch>
            <a:fillRect/>
          </a:stretch>
        </p:blipFill>
        <p:spPr>
          <a:xfrm>
            <a:off x="6408096" y="1744610"/>
            <a:ext cx="5169073" cy="6272850"/>
          </a:xfrm>
          <a:prstGeom prst="rect">
            <a:avLst/>
          </a:prstGeom>
          <a:ln w="317500" cap="sq">
            <a:solidFill>
              <a:srgbClr val="000000"/>
            </a:solidFill>
            <a:miter/>
          </a:ln>
        </p:spPr>
      </p:pic>
      <p:sp>
        <p:nvSpPr>
          <p:cNvPr id="287" name="Rectangle 9"/>
          <p:cNvSpPr/>
          <p:nvPr/>
        </p:nvSpPr>
        <p:spPr>
          <a:xfrm>
            <a:off x="359342" y="1561787"/>
            <a:ext cx="4621129" cy="6591524"/>
          </a:xfrm>
          <a:prstGeom prst="rect">
            <a:avLst/>
          </a:prstGeom>
          <a:solidFill>
            <a:srgbClr val="404040"/>
          </a:solidFill>
          <a:ln w="177800" cap="sq">
            <a:solidFill>
              <a:srgbClr val="404040"/>
            </a:solidFill>
            <a:miter/>
          </a:ln>
        </p:spPr>
        <p:txBody>
          <a:bodyPr lIns="65023" tIns="65023" rIns="65023" bIns="65023" anchor="ctr"/>
          <a:lstStyle/>
          <a:p>
            <a:pPr algn="ctr" defTabSz="1216189">
              <a:defRPr sz="2200" b="0">
                <a:solidFill>
                  <a:srgbClr val="FFFFFF"/>
                </a:solidFill>
                <a:latin typeface="Calibri"/>
                <a:ea typeface="Calibri"/>
                <a:cs typeface="Calibri"/>
                <a:sym typeface="Calibri"/>
              </a:defRPr>
            </a:pPr>
            <a:endParaRPr/>
          </a:p>
        </p:txBody>
      </p:sp>
      <p:sp>
        <p:nvSpPr>
          <p:cNvPr id="288" name="Straight Connector 11"/>
          <p:cNvSpPr/>
          <p:nvPr/>
        </p:nvSpPr>
        <p:spPr>
          <a:xfrm>
            <a:off x="1270533" y="5390151"/>
            <a:ext cx="2759245" cy="1"/>
          </a:xfrm>
          <a:prstGeom prst="line">
            <a:avLst/>
          </a:prstGeom>
          <a:ln w="25400">
            <a:solidFill>
              <a:srgbClr val="D9D9D9"/>
            </a:solidFill>
            <a:miter/>
          </a:ln>
        </p:spPr>
        <p:txBody>
          <a:bodyPr lIns="65023" tIns="65023" rIns="65023" bIns="65023"/>
          <a:lstStyle/>
          <a:p>
            <a:pPr defTabSz="1216189">
              <a:defRPr sz="2200" b="0">
                <a:latin typeface="Calibri"/>
                <a:ea typeface="Calibri"/>
                <a:cs typeface="Calibri"/>
                <a:sym typeface="Calibri"/>
              </a:defRPr>
            </a:pPr>
            <a:endParaRPr/>
          </a:p>
        </p:txBody>
      </p:sp>
      <p:sp>
        <p:nvSpPr>
          <p:cNvPr id="289" name="TextBox 4"/>
          <p:cNvSpPr txBox="1"/>
          <p:nvPr/>
        </p:nvSpPr>
        <p:spPr>
          <a:xfrm>
            <a:off x="719184" y="2194559"/>
            <a:ext cx="3901442" cy="3080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chor="b">
            <a:normAutofit/>
          </a:bodyPr>
          <a:lstStyle>
            <a:lvl1pPr algn="ctr" defTabSz="1595255">
              <a:lnSpc>
                <a:spcPct val="90000"/>
              </a:lnSpc>
              <a:spcBef>
                <a:spcPts val="1000"/>
              </a:spcBef>
              <a:defRPr sz="6256">
                <a:solidFill>
                  <a:srgbClr val="FFFFFF"/>
                </a:solidFill>
                <a:latin typeface="Calibri Light"/>
                <a:ea typeface="Calibri Light"/>
                <a:cs typeface="Calibri Light"/>
                <a:sym typeface="Calibri Light"/>
              </a:defRPr>
            </a:lvl1pPr>
          </a:lstStyle>
          <a:p>
            <a:r>
              <a:t>My First Step into Marketing</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extBox 2"/>
          <p:cNvSpPr txBox="1"/>
          <p:nvPr/>
        </p:nvSpPr>
        <p:spPr>
          <a:xfrm>
            <a:off x="1035177" y="290406"/>
            <a:ext cx="12369035" cy="9157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Website</a:t>
            </a:r>
          </a:p>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Networking</a:t>
            </a:r>
          </a:p>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Guerrilla Marketing - Yard Signs</a:t>
            </a:r>
          </a:p>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Lead Generation Platforms </a:t>
            </a:r>
          </a:p>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Facebook/Social Media</a:t>
            </a:r>
          </a:p>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Video</a:t>
            </a:r>
          </a:p>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Direct Mail / Magazines</a:t>
            </a:r>
          </a:p>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Home Shows/Street Fairs</a:t>
            </a:r>
          </a:p>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TV / Radio</a:t>
            </a:r>
          </a:p>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CSIA </a:t>
            </a:r>
          </a:p>
          <a:p>
            <a:pPr marL="509867" indent="-509867" defTabSz="584200">
              <a:lnSpc>
                <a:spcPct val="80000"/>
              </a:lnSpc>
              <a:spcBef>
                <a:spcPts val="2800"/>
              </a:spcBef>
              <a:buClr>
                <a:schemeClr val="accent1"/>
              </a:buClr>
              <a:buSzPct val="104999"/>
              <a:buFont typeface="Avenir Next"/>
              <a:buChar char="‣"/>
              <a:defRPr sz="3900" b="0" cap="all">
                <a:solidFill>
                  <a:schemeClr val="accent1"/>
                </a:solidFill>
                <a:latin typeface="+mn-lt"/>
                <a:ea typeface="+mn-ea"/>
                <a:cs typeface="+mn-cs"/>
                <a:sym typeface="DIN Condensed"/>
              </a:defRPr>
            </a:pPr>
            <a:r>
              <a:rPr dirty="0">
                <a:solidFill>
                  <a:schemeClr val="tx1">
                    <a:lumMod val="95000"/>
                  </a:schemeClr>
                </a:solidFill>
              </a:rPr>
              <a:t>Charity and Fun Stuff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9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9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9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9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9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29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29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29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29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extBox 6"/>
          <p:cNvSpPr txBox="1"/>
          <p:nvPr/>
        </p:nvSpPr>
        <p:spPr>
          <a:xfrm>
            <a:off x="873362" y="1513889"/>
            <a:ext cx="10621700" cy="2415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584200">
              <a:spcBef>
                <a:spcPts val="2800"/>
              </a:spcBef>
              <a:defRPr sz="3400" b="0">
                <a:solidFill>
                  <a:srgbClr val="A6AAA9"/>
                </a:solidFill>
                <a:latin typeface="Avenir Next Medium"/>
                <a:ea typeface="Avenir Next Medium"/>
                <a:cs typeface="Avenir Next Medium"/>
                <a:sym typeface="Avenir Next Medium"/>
              </a:defRPr>
            </a:pPr>
            <a:r>
              <a:rPr sz="4500"/>
              <a:t>#1 Mistake most companies make is that they don’t market to current customers.</a:t>
            </a:r>
            <a:r>
              <a:t> </a:t>
            </a:r>
          </a:p>
        </p:txBody>
      </p:sp>
      <p:sp>
        <p:nvSpPr>
          <p:cNvPr id="296" name="TextBox 7"/>
          <p:cNvSpPr txBox="1"/>
          <p:nvPr/>
        </p:nvSpPr>
        <p:spPr>
          <a:xfrm>
            <a:off x="983692" y="4510452"/>
            <a:ext cx="11037417" cy="400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584200">
              <a:spcBef>
                <a:spcPts val="2800"/>
              </a:spcBef>
              <a:defRPr sz="4100" b="0">
                <a:solidFill>
                  <a:srgbClr val="A6AAA9"/>
                </a:solidFill>
                <a:latin typeface="Avenir Next Medium"/>
                <a:ea typeface="Avenir Next Medium"/>
                <a:cs typeface="Avenir Next Medium"/>
                <a:sym typeface="Avenir Next Medium"/>
              </a:defRPr>
            </a:pPr>
            <a:r>
              <a:t>We send 3-5 post cards per customer for the first 3 years then at least 1-2 per year after that. </a:t>
            </a:r>
          </a:p>
          <a:p>
            <a:pPr defTabSz="584200">
              <a:spcBef>
                <a:spcPts val="2800"/>
              </a:spcBef>
              <a:defRPr sz="4100" b="0">
                <a:solidFill>
                  <a:srgbClr val="A6AAA9"/>
                </a:solidFill>
                <a:latin typeface="Avenir Next Medium"/>
                <a:ea typeface="Avenir Next Medium"/>
                <a:cs typeface="Avenir Next Medium"/>
                <a:sym typeface="Avenir Next Medium"/>
              </a:defRPr>
            </a:pPr>
            <a:r>
              <a:t>Thank you, Christmas, Earth Day, Annual Service, Warranty Compliance etc.</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8" name="Do you even say thank you?"/>
          <p:cNvSpPr txBox="1">
            <a:spLocks noGrp="1"/>
          </p:cNvSpPr>
          <p:nvPr>
            <p:ph type="body" sz="quarter" idx="13"/>
          </p:nvPr>
        </p:nvSpPr>
        <p:spPr>
          <a:xfrm>
            <a:off x="889000" y="2749552"/>
            <a:ext cx="11226800" cy="2493773"/>
          </a:xfrm>
          <a:prstGeom prst="rect">
            <a:avLst/>
          </a:prstGeom>
        </p:spPr>
        <p:txBody>
          <a:bodyPr/>
          <a:lstStyle/>
          <a:p>
            <a:r>
              <a:rPr dirty="0"/>
              <a:t>Do you even say thank you?</a:t>
            </a:r>
          </a:p>
        </p:txBody>
      </p:sp>
      <p:sp>
        <p:nvSpPr>
          <p:cNvPr id="299" name="Your Mother"/>
          <p:cNvSpPr txBox="1">
            <a:spLocks noGrp="1"/>
          </p:cNvSpPr>
          <p:nvPr>
            <p:ph type="body" sz="quarter" idx="14"/>
          </p:nvPr>
        </p:nvSpPr>
        <p:spPr>
          <a:prstGeom prst="rect">
            <a:avLst/>
          </a:prstGeom>
        </p:spPr>
        <p:txBody>
          <a:bodyPr/>
          <a:lstStyle/>
          <a:p>
            <a:endParaRPr dirty="0"/>
          </a:p>
        </p:txBody>
      </p:sp>
      <p:sp>
        <p:nvSpPr>
          <p:cNvPr id="300" name="Text"/>
          <p:cNvSpPr txBox="1">
            <a:spLocks noGrp="1"/>
          </p:cNvSpPr>
          <p:nvPr>
            <p:ph type="body" sz="quarter" idx="15"/>
          </p:nvPr>
        </p:nvSpPr>
        <p:spPr>
          <a:prstGeom prst="rect">
            <a:avLst/>
          </a:prstGeom>
        </p:spPr>
        <p:txBody>
          <a:bodyPr/>
          <a:lstStyle/>
          <a:p>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extBox 8"/>
          <p:cNvSpPr txBox="1"/>
          <p:nvPr/>
        </p:nvSpPr>
        <p:spPr>
          <a:xfrm>
            <a:off x="342900" y="325378"/>
            <a:ext cx="11684000" cy="78585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584200">
              <a:spcBef>
                <a:spcPts val="2800"/>
              </a:spcBef>
              <a:defRPr sz="3400" b="0">
                <a:solidFill>
                  <a:srgbClr val="838787"/>
                </a:solidFill>
                <a:latin typeface="Avenir Next Medium"/>
                <a:ea typeface="Avenir Next Medium"/>
                <a:cs typeface="Avenir Next Medium"/>
                <a:sym typeface="Avenir Next Medium"/>
              </a:defRPr>
            </a:pPr>
            <a:r>
              <a:rPr dirty="0">
                <a:solidFill>
                  <a:schemeClr val="tx1">
                    <a:lumMod val="95000"/>
                  </a:schemeClr>
                </a:solidFill>
              </a:rPr>
              <a:t>Most companies will budget 5% to 12% of gross sales for marketing.</a:t>
            </a:r>
          </a:p>
          <a:p>
            <a:pPr defTabSz="584200">
              <a:spcBef>
                <a:spcPts val="2800"/>
              </a:spcBef>
              <a:defRPr sz="3400" b="0">
                <a:solidFill>
                  <a:srgbClr val="838787"/>
                </a:solidFill>
                <a:latin typeface="Avenir Next Medium"/>
                <a:ea typeface="Avenir Next Medium"/>
                <a:cs typeface="Avenir Next Medium"/>
                <a:sym typeface="Avenir Next Medium"/>
              </a:defRPr>
            </a:pPr>
            <a:r>
              <a:rPr dirty="0">
                <a:solidFill>
                  <a:schemeClr val="tx1">
                    <a:lumMod val="95000"/>
                  </a:schemeClr>
                </a:solidFill>
              </a:rPr>
              <a:t>I think you need to move probably 1/2 of your marketing budget to recruiting </a:t>
            </a:r>
          </a:p>
          <a:p>
            <a:pPr defTabSz="584200">
              <a:spcBef>
                <a:spcPts val="2800"/>
              </a:spcBef>
              <a:defRPr sz="3400" b="0">
                <a:solidFill>
                  <a:srgbClr val="838787"/>
                </a:solidFill>
                <a:latin typeface="Avenir Next Medium"/>
                <a:ea typeface="Avenir Next Medium"/>
                <a:cs typeface="Avenir Next Medium"/>
                <a:sym typeface="Avenir Next Medium"/>
              </a:defRPr>
            </a:pPr>
            <a:endParaRPr sz="2000" b="1" dirty="0">
              <a:solidFill>
                <a:schemeClr val="tx1">
                  <a:lumMod val="95000"/>
                </a:schemeClr>
              </a:solidFill>
              <a:latin typeface="Rockwell"/>
              <a:ea typeface="Rockwell"/>
              <a:cs typeface="Rockwell"/>
              <a:sym typeface="Rockwell"/>
            </a:endParaRPr>
          </a:p>
          <a:p>
            <a:pPr defTabSz="584200">
              <a:spcBef>
                <a:spcPts val="2800"/>
              </a:spcBef>
              <a:defRPr sz="3400" b="0">
                <a:solidFill>
                  <a:srgbClr val="838787"/>
                </a:solidFill>
                <a:latin typeface="Avenir Next Medium"/>
                <a:ea typeface="Avenir Next Medium"/>
                <a:cs typeface="Avenir Next Medium"/>
                <a:sym typeface="Avenir Next Medium"/>
              </a:defRPr>
            </a:pPr>
            <a:r>
              <a:rPr dirty="0">
                <a:solidFill>
                  <a:schemeClr val="tx1">
                    <a:lumMod val="95000"/>
                  </a:schemeClr>
                </a:solidFill>
              </a:rPr>
              <a:t> Tracking of calls and actual sales from each campaign is necessary</a:t>
            </a:r>
          </a:p>
          <a:p>
            <a:pPr defTabSz="584200">
              <a:spcBef>
                <a:spcPts val="2800"/>
              </a:spcBef>
              <a:defRPr sz="3400" b="0">
                <a:solidFill>
                  <a:srgbClr val="838787"/>
                </a:solidFill>
                <a:latin typeface="Avenir Next Medium"/>
                <a:ea typeface="Avenir Next Medium"/>
                <a:cs typeface="Avenir Next Medium"/>
                <a:sym typeface="Avenir Next Medium"/>
              </a:defRPr>
            </a:pPr>
            <a:endParaRPr sz="2000" b="1" dirty="0">
              <a:solidFill>
                <a:schemeClr val="tx1">
                  <a:lumMod val="95000"/>
                </a:schemeClr>
              </a:solidFill>
              <a:latin typeface="Rockwell"/>
              <a:ea typeface="Rockwell"/>
              <a:cs typeface="Rockwell"/>
              <a:sym typeface="Rockwell"/>
            </a:endParaRPr>
          </a:p>
          <a:p>
            <a:pPr defTabSz="584200">
              <a:spcBef>
                <a:spcPts val="2800"/>
              </a:spcBef>
              <a:defRPr sz="3400" b="0">
                <a:solidFill>
                  <a:srgbClr val="838787"/>
                </a:solidFill>
                <a:latin typeface="Avenir Next Medium"/>
                <a:ea typeface="Avenir Next Medium"/>
                <a:cs typeface="Avenir Next Medium"/>
                <a:sym typeface="Avenir Next Medium"/>
              </a:defRPr>
            </a:pPr>
            <a:r>
              <a:rPr dirty="0">
                <a:solidFill>
                  <a:schemeClr val="tx1">
                    <a:lumMod val="95000"/>
                  </a:schemeClr>
                </a:solidFill>
              </a:rPr>
              <a:t>Not all campaigns can be effectively tracked just by phone calls. </a:t>
            </a:r>
          </a:p>
          <a:p>
            <a:pPr defTabSz="584200">
              <a:spcBef>
                <a:spcPts val="2800"/>
              </a:spcBef>
              <a:defRPr sz="3400" b="0">
                <a:solidFill>
                  <a:srgbClr val="838787"/>
                </a:solidFill>
                <a:latin typeface="Avenir Next Medium"/>
                <a:ea typeface="Avenir Next Medium"/>
                <a:cs typeface="Avenir Next Medium"/>
                <a:sym typeface="Avenir Next Medium"/>
              </a:defRPr>
            </a:pPr>
            <a:endParaRPr sz="2000" b="1" dirty="0">
              <a:solidFill>
                <a:schemeClr val="tx1">
                  <a:lumMod val="95000"/>
                </a:schemeClr>
              </a:solidFill>
              <a:latin typeface="Rockwell"/>
              <a:ea typeface="Rockwell"/>
              <a:cs typeface="Rockwell"/>
              <a:sym typeface="Rockwell"/>
            </a:endParaRPr>
          </a:p>
          <a:p>
            <a:pPr defTabSz="584200">
              <a:spcBef>
                <a:spcPts val="2800"/>
              </a:spcBef>
              <a:defRPr sz="3400" b="0">
                <a:solidFill>
                  <a:srgbClr val="838787"/>
                </a:solidFill>
                <a:latin typeface="Avenir Next Medium"/>
                <a:ea typeface="Avenir Next Medium"/>
                <a:cs typeface="Avenir Next Medium"/>
                <a:sym typeface="Avenir Next Medium"/>
              </a:defRPr>
            </a:pPr>
            <a:r>
              <a:rPr dirty="0">
                <a:solidFill>
                  <a:schemeClr val="tx1">
                    <a:lumMod val="95000"/>
                  </a:schemeClr>
                </a:solidFill>
              </a:rPr>
              <a:t>Many companies cut marketing when times are tough</a:t>
            </a:r>
          </a:p>
          <a:p>
            <a:pPr defTabSz="584200">
              <a:spcBef>
                <a:spcPts val="2800"/>
              </a:spcBef>
              <a:defRPr sz="3400" b="0">
                <a:solidFill>
                  <a:srgbClr val="838787"/>
                </a:solidFill>
                <a:latin typeface="Avenir Next Medium"/>
                <a:ea typeface="Avenir Next Medium"/>
                <a:cs typeface="Avenir Next Medium"/>
                <a:sym typeface="Avenir Next Medium"/>
              </a:defRPr>
            </a:pPr>
            <a:endParaRPr sz="2000" b="1" dirty="0">
              <a:latin typeface="Rockwell"/>
              <a:ea typeface="Rockwell"/>
              <a:cs typeface="Rockwell"/>
              <a:sym typeface="Rockwell"/>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0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0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0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0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30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30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30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30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3001413" cy="9751059"/>
          </a:xfrm>
          <a:prstGeom prst="rect">
            <a:avLst/>
          </a:prstGeom>
        </p:spPr>
      </p:pic>
      <p:sp>
        <p:nvSpPr>
          <p:cNvPr id="5" name="Title 4">
            <a:extLst>
              <a:ext uri="{FF2B5EF4-FFF2-40B4-BE49-F238E27FC236}">
                <a16:creationId xmlns:a16="http://schemas.microsoft.com/office/drawing/2014/main" id="{B996A8E1-6585-4D50-87A9-DAF24275921C}"/>
              </a:ext>
            </a:extLst>
          </p:cNvPr>
          <p:cNvSpPr>
            <a:spLocks noGrp="1"/>
          </p:cNvSpPr>
          <p:nvPr>
            <p:ph type="title"/>
          </p:nvPr>
        </p:nvSpPr>
        <p:spPr>
          <a:xfrm>
            <a:off x="795084" y="3463455"/>
            <a:ext cx="4390942" cy="20670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a:spcBef>
                <a:spcPct val="0"/>
              </a:spcBef>
            </a:pPr>
            <a:r>
              <a:rPr lang="en-US" sz="6000" cap="all" dirty="0">
                <a:solidFill>
                  <a:schemeClr val="tx1"/>
                </a:solidFill>
                <a:latin typeface="+mj-lt"/>
                <a:ea typeface="+mj-ea"/>
                <a:cs typeface="+mj-cs"/>
              </a:rPr>
              <a:t>Using Videos Effectively</a:t>
            </a:r>
          </a:p>
        </p:txBody>
      </p:sp>
      <p:sp>
        <p:nvSpPr>
          <p:cNvPr id="10" name="Text Placeholder 2">
            <a:extLst>
              <a:ext uri="{FF2B5EF4-FFF2-40B4-BE49-F238E27FC236}">
                <a16:creationId xmlns:a16="http://schemas.microsoft.com/office/drawing/2014/main" id="{464B7E47-C164-4DAC-B9F1-EDD35E03F374}"/>
              </a:ext>
            </a:extLst>
          </p:cNvPr>
          <p:cNvSpPr>
            <a:spLocks noGrp="1"/>
          </p:cNvSpPr>
          <p:nvPr>
            <p:ph type="body" sz="quarter" idx="1"/>
          </p:nvPr>
        </p:nvSpPr>
        <p:spPr>
          <a:xfrm>
            <a:off x="855656" y="3216241"/>
            <a:ext cx="4269798" cy="5173952"/>
          </a:xfrm>
        </p:spPr>
        <p:txBody>
          <a:bodyPr vert="horz" lIns="91440" tIns="45720" rIns="91440" bIns="45720" rtlCol="0" anchor="ctr">
            <a:normAutofit/>
          </a:bodyPr>
          <a:lstStyle/>
          <a:p>
            <a:pPr algn="l">
              <a:spcAft>
                <a:spcPts val="1000"/>
              </a:spcAft>
              <a:buClr>
                <a:schemeClr val="tx1"/>
              </a:buClr>
              <a:buSzPct val="100000"/>
              <a:buFont typeface="Arial"/>
              <a:buChar char="•"/>
            </a:pPr>
            <a:endParaRPr lang="en-US" dirty="0">
              <a:solidFill>
                <a:schemeClr val="tx1"/>
              </a:solidFill>
              <a:latin typeface="+mn-lt"/>
              <a:ea typeface="+mn-ea"/>
              <a:cs typeface="+mn-cs"/>
            </a:endParaRPr>
          </a:p>
        </p:txBody>
      </p:sp>
      <p:pic>
        <p:nvPicPr>
          <p:cNvPr id="25" name="Graphic 24" descr="Video camera">
            <a:extLst>
              <a:ext uri="{FF2B5EF4-FFF2-40B4-BE49-F238E27FC236}">
                <a16:creationId xmlns:a16="http://schemas.microsoft.com/office/drawing/2014/main" id="{A1EB3B1F-DDB3-44B8-B101-0700CE54BF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2402" y="1510452"/>
            <a:ext cx="6501966" cy="650196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6819384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Hiring…"/>
          <p:cNvSpPr txBox="1"/>
          <p:nvPr/>
        </p:nvSpPr>
        <p:spPr>
          <a:xfrm>
            <a:off x="4714213" y="1092199"/>
            <a:ext cx="3302509" cy="7569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584200">
              <a:lnSpc>
                <a:spcPct val="80000"/>
              </a:lnSpc>
              <a:spcBef>
                <a:spcPts val="2800"/>
              </a:spcBef>
              <a:defRPr sz="6000" b="0" cap="all">
                <a:solidFill>
                  <a:schemeClr val="accent1"/>
                </a:solidFill>
                <a:latin typeface="+mn-lt"/>
                <a:ea typeface="+mn-ea"/>
                <a:cs typeface="+mn-cs"/>
                <a:sym typeface="DIN Condensed"/>
              </a:defRPr>
            </a:pPr>
            <a:endParaRPr/>
          </a:p>
          <a:p>
            <a:pPr defTabSz="584200">
              <a:lnSpc>
                <a:spcPct val="80000"/>
              </a:lnSpc>
              <a:spcBef>
                <a:spcPts val="2800"/>
              </a:spcBef>
              <a:defRPr sz="6000" b="0" cap="all">
                <a:solidFill>
                  <a:schemeClr val="accent1">
                    <a:hueOff val="-84091"/>
                    <a:satOff val="15316"/>
                    <a:lumOff val="24313"/>
                  </a:schemeClr>
                </a:solidFill>
                <a:latin typeface="+mn-lt"/>
                <a:ea typeface="+mn-ea"/>
                <a:cs typeface="+mn-cs"/>
                <a:sym typeface="DIN Condensed"/>
              </a:defRPr>
            </a:pPr>
            <a:r>
              <a:t>Hiring</a:t>
            </a:r>
          </a:p>
          <a:p>
            <a:pPr defTabSz="584200">
              <a:lnSpc>
                <a:spcPct val="80000"/>
              </a:lnSpc>
              <a:spcBef>
                <a:spcPts val="2800"/>
              </a:spcBef>
              <a:defRPr sz="6000" b="0" cap="all">
                <a:solidFill>
                  <a:schemeClr val="accent1">
                    <a:hueOff val="-84091"/>
                    <a:satOff val="15316"/>
                    <a:lumOff val="24313"/>
                  </a:schemeClr>
                </a:solidFill>
                <a:latin typeface="+mn-lt"/>
                <a:ea typeface="+mn-ea"/>
                <a:cs typeface="+mn-cs"/>
                <a:sym typeface="DIN Condensed"/>
              </a:defRPr>
            </a:pPr>
            <a:r>
              <a:t>Training</a:t>
            </a:r>
          </a:p>
          <a:p>
            <a:pPr defTabSz="584200">
              <a:lnSpc>
                <a:spcPct val="80000"/>
              </a:lnSpc>
              <a:spcBef>
                <a:spcPts val="2800"/>
              </a:spcBef>
              <a:defRPr sz="6000" b="0" cap="all">
                <a:solidFill>
                  <a:schemeClr val="accent1">
                    <a:hueOff val="-84091"/>
                    <a:satOff val="15316"/>
                    <a:lumOff val="24313"/>
                  </a:schemeClr>
                </a:solidFill>
                <a:latin typeface="+mn-lt"/>
                <a:ea typeface="+mn-ea"/>
                <a:cs typeface="+mn-cs"/>
                <a:sym typeface="DIN Condensed"/>
              </a:defRPr>
            </a:pPr>
            <a:r>
              <a:t>Sales</a:t>
            </a:r>
          </a:p>
          <a:p>
            <a:pPr defTabSz="584200">
              <a:lnSpc>
                <a:spcPct val="80000"/>
              </a:lnSpc>
              <a:spcBef>
                <a:spcPts val="2800"/>
              </a:spcBef>
              <a:defRPr sz="6000" b="0" cap="all">
                <a:solidFill>
                  <a:schemeClr val="accent1">
                    <a:hueOff val="-84091"/>
                    <a:satOff val="15316"/>
                    <a:lumOff val="24313"/>
                  </a:schemeClr>
                </a:solidFill>
                <a:latin typeface="+mn-lt"/>
                <a:ea typeface="+mn-ea"/>
                <a:cs typeface="+mn-cs"/>
                <a:sym typeface="DIN Condensed"/>
              </a:defRPr>
            </a:pPr>
            <a:r>
              <a:t>Marketing</a:t>
            </a:r>
          </a:p>
          <a:p>
            <a:pPr defTabSz="584200">
              <a:lnSpc>
                <a:spcPct val="80000"/>
              </a:lnSpc>
              <a:spcBef>
                <a:spcPts val="2800"/>
              </a:spcBef>
              <a:defRPr sz="6000" b="0" cap="all">
                <a:solidFill>
                  <a:schemeClr val="accent1">
                    <a:hueOff val="-84091"/>
                    <a:satOff val="15316"/>
                    <a:lumOff val="24313"/>
                  </a:schemeClr>
                </a:solidFill>
                <a:latin typeface="+mn-lt"/>
                <a:ea typeface="+mn-ea"/>
                <a:cs typeface="+mn-cs"/>
                <a:sym typeface="DIN Condensed"/>
              </a:defRPr>
            </a:pPr>
            <a:r>
              <a:t>Leadership </a:t>
            </a:r>
          </a:p>
        </p:txBody>
      </p:sp>
      <p:sp>
        <p:nvSpPr>
          <p:cNvPr id="208" name="What I will Cover today"/>
          <p:cNvSpPr txBox="1"/>
          <p:nvPr/>
        </p:nvSpPr>
        <p:spPr>
          <a:xfrm>
            <a:off x="1326445" y="1092199"/>
            <a:ext cx="10351910" cy="8597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584200">
              <a:lnSpc>
                <a:spcPct val="80000"/>
              </a:lnSpc>
              <a:spcBef>
                <a:spcPts val="2800"/>
              </a:spcBef>
              <a:defRPr sz="6000" b="0" cap="all">
                <a:solidFill>
                  <a:schemeClr val="accent1"/>
                </a:solidFill>
                <a:latin typeface="+mn-lt"/>
                <a:ea typeface="+mn-ea"/>
                <a:cs typeface="+mn-cs"/>
                <a:sym typeface="DIN Condensed"/>
              </a:defRPr>
            </a:lvl1pPr>
          </a:lstStyle>
          <a:p>
            <a:r>
              <a:rPr dirty="0">
                <a:solidFill>
                  <a:schemeClr val="tx1"/>
                </a:solidFill>
              </a:rPr>
              <a:t>What </a:t>
            </a:r>
            <a:r>
              <a:rPr lang="en-US" dirty="0">
                <a:solidFill>
                  <a:schemeClr val="tx1"/>
                </a:solidFill>
              </a:rPr>
              <a:t>we</a:t>
            </a:r>
            <a:r>
              <a:rPr dirty="0">
                <a:solidFill>
                  <a:schemeClr val="tx1"/>
                </a:solidFill>
              </a:rPr>
              <a:t> will Cover today </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0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0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0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0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0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build="p"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7B63-7831-4E33-901C-9796422601D6}"/>
              </a:ext>
            </a:extLst>
          </p:cNvPr>
          <p:cNvSpPr>
            <a:spLocks noGrp="1"/>
          </p:cNvSpPr>
          <p:nvPr>
            <p:ph type="title" idx="4294967295"/>
          </p:nvPr>
        </p:nvSpPr>
        <p:spPr>
          <a:xfrm>
            <a:off x="0" y="1179513"/>
            <a:ext cx="13004800" cy="2071687"/>
          </a:xfrm>
        </p:spPr>
        <p:txBody>
          <a:bodyPr>
            <a:normAutofit fontScale="90000"/>
          </a:bodyPr>
          <a:lstStyle/>
          <a:p>
            <a:pPr algn="ctr"/>
            <a:r>
              <a:rPr lang="en-US" sz="9800" dirty="0"/>
              <a:t>Newspaper and Magazine Readership is Down</a:t>
            </a:r>
            <a:br>
              <a:rPr lang="en-US" dirty="0"/>
            </a:br>
            <a:endParaRPr lang="en-US" dirty="0"/>
          </a:p>
        </p:txBody>
      </p:sp>
      <p:sp>
        <p:nvSpPr>
          <p:cNvPr id="3" name="Text Placeholder 2">
            <a:extLst>
              <a:ext uri="{FF2B5EF4-FFF2-40B4-BE49-F238E27FC236}">
                <a16:creationId xmlns:a16="http://schemas.microsoft.com/office/drawing/2014/main" id="{37EB64A5-F976-4C3C-964D-95B20259A75D}"/>
              </a:ext>
            </a:extLst>
          </p:cNvPr>
          <p:cNvSpPr>
            <a:spLocks noGrp="1"/>
          </p:cNvSpPr>
          <p:nvPr>
            <p:ph idx="4294967295"/>
          </p:nvPr>
        </p:nvSpPr>
        <p:spPr>
          <a:xfrm>
            <a:off x="685800" y="3046413"/>
            <a:ext cx="12319000" cy="5189537"/>
          </a:xfrm>
        </p:spPr>
        <p:txBody>
          <a:bodyPr>
            <a:normAutofit/>
          </a:bodyPr>
          <a:lstStyle/>
          <a:p>
            <a:pPr marL="0" indent="0">
              <a:buNone/>
            </a:pPr>
            <a:r>
              <a:rPr lang="en-US" sz="6000" dirty="0"/>
              <a:t>The use of Video Marketing has skyrocketed</a:t>
            </a:r>
          </a:p>
        </p:txBody>
      </p:sp>
    </p:spTree>
    <p:extLst>
      <p:ext uri="{BB962C8B-B14F-4D97-AF65-F5344CB8AC3E}">
        <p14:creationId xmlns:p14="http://schemas.microsoft.com/office/powerpoint/2010/main" val="939064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7E041-863E-4ACD-A977-7C0B2CBFB9EC}"/>
              </a:ext>
            </a:extLst>
          </p:cNvPr>
          <p:cNvSpPr>
            <a:spLocks noGrp="1"/>
          </p:cNvSpPr>
          <p:nvPr>
            <p:ph type="title" idx="4294967295"/>
          </p:nvPr>
        </p:nvSpPr>
        <p:spPr>
          <a:xfrm>
            <a:off x="264694" y="806116"/>
            <a:ext cx="12055643" cy="7531768"/>
          </a:xfrm>
        </p:spPr>
        <p:txBody>
          <a:bodyPr>
            <a:normAutofit/>
          </a:bodyPr>
          <a:lstStyle/>
          <a:p>
            <a:r>
              <a:rPr lang="en-US" sz="8800" b="1" dirty="0"/>
              <a:t>Using Video allows you to begin building 2 very important parts of the Sales Process</a:t>
            </a:r>
          </a:p>
        </p:txBody>
      </p:sp>
    </p:spTree>
    <p:extLst>
      <p:ext uri="{BB962C8B-B14F-4D97-AF65-F5344CB8AC3E}">
        <p14:creationId xmlns:p14="http://schemas.microsoft.com/office/powerpoint/2010/main" val="221082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D4AA7-9F57-45AB-8A9D-B4F759BC6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93" y="1311388"/>
            <a:ext cx="12117614" cy="6785864"/>
          </a:xfrm>
          <a:prstGeom prst="rect">
            <a:avLst/>
          </a:prstGeom>
        </p:spPr>
      </p:pic>
    </p:spTree>
    <p:extLst>
      <p:ext uri="{BB962C8B-B14F-4D97-AF65-F5344CB8AC3E}">
        <p14:creationId xmlns:p14="http://schemas.microsoft.com/office/powerpoint/2010/main" val="724154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769B2-71C5-4530-8287-9DFF203CF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390" y="1142332"/>
            <a:ext cx="10726019" cy="7661442"/>
          </a:xfrm>
          <a:prstGeom prst="rect">
            <a:avLst/>
          </a:prstGeom>
        </p:spPr>
      </p:pic>
    </p:spTree>
    <p:extLst>
      <p:ext uri="{BB962C8B-B14F-4D97-AF65-F5344CB8AC3E}">
        <p14:creationId xmlns:p14="http://schemas.microsoft.com/office/powerpoint/2010/main" val="141918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D6B0-D97F-4CA1-AF19-4D38A2827EA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153F356-B0C5-41E9-A2F2-5F678831569F}"/>
              </a:ext>
            </a:extLst>
          </p:cNvPr>
          <p:cNvSpPr>
            <a:spLocks noGrp="1"/>
          </p:cNvSpPr>
          <p:nvPr>
            <p:ph type="body" sz="quarter" idx="1"/>
          </p:nvPr>
        </p:nvSpPr>
        <p:spPr/>
        <p:txBody>
          <a:bodyPr/>
          <a:lstStyle/>
          <a:p>
            <a:endParaRPr lang="en-US" dirty="0"/>
          </a:p>
        </p:txBody>
      </p:sp>
      <p:pic>
        <p:nvPicPr>
          <p:cNvPr id="4" name="Customer testimonial">
            <a:hlinkClick r:id="" action="ppaction://media"/>
            <a:extLst>
              <a:ext uri="{FF2B5EF4-FFF2-40B4-BE49-F238E27FC236}">
                <a16:creationId xmlns:a16="http://schemas.microsoft.com/office/drawing/2014/main" id="{F1CB7466-27AA-47A7-BABC-FE82E2C24A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100" y="1738311"/>
            <a:ext cx="11442700" cy="6436519"/>
          </a:xfrm>
          <a:prstGeom prst="rect">
            <a:avLst/>
          </a:prstGeom>
        </p:spPr>
      </p:pic>
    </p:spTree>
    <p:extLst>
      <p:ext uri="{BB962C8B-B14F-4D97-AF65-F5344CB8AC3E}">
        <p14:creationId xmlns:p14="http://schemas.microsoft.com/office/powerpoint/2010/main" val="34477778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C5F27E35-E744-4688-AD89-5AD2A82D8EBA.MOV" descr="C5F27E35-E744-4688-AD89-5AD2A82D8EBA.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892383" y="1721165"/>
            <a:ext cx="11220034" cy="6311270"/>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14" fill="hold"/>
                                        <p:tgtEl>
                                          <p:spTgt spid="30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0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2E1A861F-96DD-4D34-8129-1EE124D5605A.MOV" descr="2E1A861F-96DD-4D34-8129-1EE124D5605A.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76282" y="2357565"/>
            <a:ext cx="6717956" cy="5038470"/>
          </a:xfrm>
          <a:prstGeom prst="rect">
            <a:avLst/>
          </a:prstGeom>
          <a:ln w="12700">
            <a:miter lim="400000"/>
          </a:ln>
        </p:spPr>
      </p:pic>
      <p:pic>
        <p:nvPicPr>
          <p:cNvPr id="312" name="Picture 4" descr="Picture 4"/>
          <p:cNvPicPr>
            <a:picLocks noChangeAspect="1"/>
          </p:cNvPicPr>
          <p:nvPr/>
        </p:nvPicPr>
        <p:blipFill>
          <a:blip r:embed="rId5"/>
          <a:stretch>
            <a:fillRect/>
          </a:stretch>
        </p:blipFill>
        <p:spPr>
          <a:xfrm>
            <a:off x="7403386" y="3320937"/>
            <a:ext cx="5274482" cy="2962615"/>
          </a:xfrm>
          <a:prstGeom prst="rect">
            <a:avLst/>
          </a:prstGeom>
          <a:ln w="38100" cap="sq">
            <a:solidFill>
              <a:srgbClr val="000000"/>
            </a:solidFill>
            <a:miter/>
          </a:ln>
          <a:effectLst>
            <a:outerShdw blurRad="50800" dist="38100" dir="2700000" rotWithShape="0">
              <a:srgbClr val="000000">
                <a:alpha val="43000"/>
              </a:srgbClr>
            </a:outerShdw>
          </a:effectLst>
        </p:spPr>
      </p:pic>
      <p:sp>
        <p:nvSpPr>
          <p:cNvPr id="313" name="TV"/>
          <p:cNvSpPr txBox="1"/>
          <p:nvPr/>
        </p:nvSpPr>
        <p:spPr>
          <a:xfrm>
            <a:off x="6285047" y="832022"/>
            <a:ext cx="677419"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584200">
              <a:lnSpc>
                <a:spcPct val="80000"/>
              </a:lnSpc>
              <a:spcBef>
                <a:spcPts val="2800"/>
              </a:spcBef>
              <a:defRPr sz="6000" b="0" cap="all">
                <a:solidFill>
                  <a:schemeClr val="accent1"/>
                </a:solidFill>
                <a:latin typeface="+mn-lt"/>
                <a:ea typeface="+mn-ea"/>
                <a:cs typeface="+mn-cs"/>
                <a:sym typeface="DIN Condensed"/>
              </a:defRPr>
            </a:lvl1pPr>
          </a:lstStyle>
          <a:p>
            <a:r>
              <a:t>TV</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8" fill="hold"/>
                                        <p:tgtEl>
                                          <p:spTgt spid="311"/>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31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Eyes">
            <a:extLst>
              <a:ext uri="{FF2B5EF4-FFF2-40B4-BE49-F238E27FC236}">
                <a16:creationId xmlns:a16="http://schemas.microsoft.com/office/drawing/2014/main" id="{E5E6ACF7-1C2A-423B-8EED-4D56BC1CA8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1165" y="1905565"/>
            <a:ext cx="5942470" cy="5942470"/>
          </a:xfrm>
          <a:prstGeom prst="rect">
            <a:avLst/>
          </a:prstGeom>
        </p:spPr>
      </p:pic>
      <p:sp>
        <p:nvSpPr>
          <p:cNvPr id="3" name="Content Placeholder 2">
            <a:extLst>
              <a:ext uri="{FF2B5EF4-FFF2-40B4-BE49-F238E27FC236}">
                <a16:creationId xmlns:a16="http://schemas.microsoft.com/office/drawing/2014/main" id="{21CD5603-C610-4ABD-AD43-642B643A0512}"/>
              </a:ext>
            </a:extLst>
          </p:cNvPr>
          <p:cNvSpPr>
            <a:spLocks noGrp="1"/>
          </p:cNvSpPr>
          <p:nvPr>
            <p:ph idx="4294967295"/>
          </p:nvPr>
        </p:nvSpPr>
        <p:spPr>
          <a:xfrm>
            <a:off x="857956" y="727604"/>
            <a:ext cx="10361613" cy="4641850"/>
          </a:xfrm>
        </p:spPr>
        <p:txBody>
          <a:bodyPr>
            <a:normAutofit/>
          </a:bodyPr>
          <a:lstStyle/>
          <a:p>
            <a:pPr marL="0" indent="0" algn="ctr">
              <a:buNone/>
            </a:pPr>
            <a:r>
              <a:rPr lang="en-US" sz="9387" b="1" dirty="0"/>
              <a:t>  Seeing is believing</a:t>
            </a:r>
          </a:p>
        </p:txBody>
      </p:sp>
    </p:spTree>
    <p:extLst>
      <p:ext uri="{BB962C8B-B14F-4D97-AF65-F5344CB8AC3E}">
        <p14:creationId xmlns:p14="http://schemas.microsoft.com/office/powerpoint/2010/main" val="168826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250" tmFilter="0, 0; .2, .5; .8, .5; 1, 0"/>
                                        <p:tgtEl>
                                          <p:spTgt spid="7"/>
                                        </p:tgtEl>
                                      </p:cBhvr>
                                    </p:animEffect>
                                    <p:animScale>
                                      <p:cBhvr>
                                        <p:cTn id="7" dur="625"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E76E-B71E-439A-A909-439259469AF6}"/>
              </a:ext>
            </a:extLst>
          </p:cNvPr>
          <p:cNvSpPr>
            <a:spLocks noGrp="1"/>
          </p:cNvSpPr>
          <p:nvPr>
            <p:ph type="title"/>
          </p:nvPr>
        </p:nvSpPr>
        <p:spPr/>
        <p:txBody>
          <a:bodyPr>
            <a:normAutofit fontScale="90000"/>
          </a:bodyPr>
          <a:lstStyle/>
          <a:p>
            <a:r>
              <a:rPr lang="en-US" sz="4900" b="1" dirty="0"/>
              <a:t>In</a:t>
            </a:r>
            <a:r>
              <a:rPr lang="en-US" dirty="0"/>
              <a:t> </a:t>
            </a:r>
            <a:r>
              <a:rPr lang="en-US" sz="4800" b="1" dirty="0"/>
              <a:t>the consumers eyes we are equal until someone demonstrates they are superior</a:t>
            </a:r>
            <a:endParaRPr lang="en-US" b="1" dirty="0"/>
          </a:p>
        </p:txBody>
      </p:sp>
      <p:sp>
        <p:nvSpPr>
          <p:cNvPr id="3" name="Content Placeholder 2">
            <a:extLst>
              <a:ext uri="{FF2B5EF4-FFF2-40B4-BE49-F238E27FC236}">
                <a16:creationId xmlns:a16="http://schemas.microsoft.com/office/drawing/2014/main" id="{D86E0617-14EA-4DC1-93C8-5B18EDD5F243}"/>
              </a:ext>
            </a:extLst>
          </p:cNvPr>
          <p:cNvSpPr>
            <a:spLocks noGrp="1"/>
          </p:cNvSpPr>
          <p:nvPr>
            <p:ph idx="1"/>
          </p:nvPr>
        </p:nvSpPr>
        <p:spPr/>
        <p:txBody>
          <a:bodyPr/>
          <a:lstStyle/>
          <a:p>
            <a:pPr marL="0" indent="0">
              <a:buNone/>
            </a:pPr>
            <a:r>
              <a:rPr lang="en-US" dirty="0"/>
              <a:t> </a:t>
            </a:r>
            <a:r>
              <a:rPr lang="en-US" sz="9600" b="1" dirty="0"/>
              <a:t>Using video allows you to demonstrate how you are superior</a:t>
            </a:r>
            <a:endParaRPr lang="en-US" b="1" dirty="0"/>
          </a:p>
        </p:txBody>
      </p:sp>
    </p:spTree>
    <p:extLst>
      <p:ext uri="{BB962C8B-B14F-4D97-AF65-F5344CB8AC3E}">
        <p14:creationId xmlns:p14="http://schemas.microsoft.com/office/powerpoint/2010/main" val="476499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E7D0-02F5-40F9-B8FB-12B4E4F758E4}"/>
              </a:ext>
            </a:extLst>
          </p:cNvPr>
          <p:cNvSpPr>
            <a:spLocks noGrp="1"/>
          </p:cNvSpPr>
          <p:nvPr>
            <p:ph type="title" idx="4294967295"/>
          </p:nvPr>
        </p:nvSpPr>
        <p:spPr>
          <a:xfrm>
            <a:off x="0" y="631825"/>
            <a:ext cx="5384800" cy="8421688"/>
          </a:xfrm>
        </p:spPr>
        <p:txBody>
          <a:bodyPr vert="horz" lIns="97536" tIns="48768" rIns="97536" bIns="48768" rtlCol="0" anchor="ctr">
            <a:normAutofit/>
          </a:bodyPr>
          <a:lstStyle/>
          <a:p>
            <a:pPr algn="ctr"/>
            <a:r>
              <a:rPr lang="en-US" dirty="0">
                <a:solidFill>
                  <a:schemeClr val="bg1">
                    <a:lumMod val="10000"/>
                    <a:lumOff val="90000"/>
                  </a:schemeClr>
                </a:solidFill>
              </a:rPr>
              <a:t>Facebook generates </a:t>
            </a:r>
            <a:r>
              <a:rPr lang="en-US" b="1" dirty="0">
                <a:solidFill>
                  <a:schemeClr val="bg1">
                    <a:lumMod val="10000"/>
                    <a:lumOff val="90000"/>
                  </a:schemeClr>
                </a:solidFill>
              </a:rPr>
              <a:t>8 billion video</a:t>
            </a:r>
            <a:r>
              <a:rPr lang="en-US" dirty="0">
                <a:solidFill>
                  <a:schemeClr val="bg1">
                    <a:lumMod val="10000"/>
                    <a:lumOff val="90000"/>
                  </a:schemeClr>
                </a:solidFill>
              </a:rPr>
              <a:t> views on average per day </a:t>
            </a:r>
            <a:r>
              <a:rPr lang="en-US" sz="4400" dirty="0">
                <a:solidFill>
                  <a:schemeClr val="bg1">
                    <a:lumMod val="10000"/>
                    <a:lumOff val="90000"/>
                  </a:schemeClr>
                </a:solidFill>
              </a:rPr>
              <a:t>(Source: </a:t>
            </a:r>
            <a:r>
              <a:rPr lang="en-US" sz="4400" dirty="0">
                <a:solidFill>
                  <a:schemeClr val="bg1">
                    <a:lumMod val="10000"/>
                    <a:lumOff val="90000"/>
                  </a:schemeClr>
                </a:solidFill>
                <a:hlinkClick r:id="rId2">
                  <a:extLst>
                    <a:ext uri="{A12FA001-AC4F-418D-AE19-62706E023703}">
                      <ahyp:hlinkClr xmlns:ahyp="http://schemas.microsoft.com/office/drawing/2018/hyperlinkcolor" val="tx"/>
                    </a:ext>
                  </a:extLst>
                </a:hlinkClick>
              </a:rPr>
              <a:t>Social Media</a:t>
            </a:r>
            <a:r>
              <a:rPr lang="en-US" sz="4400" dirty="0">
                <a:solidFill>
                  <a:schemeClr val="bg1"/>
                </a:solidFill>
                <a:hlinkClick r:id="rId2">
                  <a:extLst>
                    <a:ext uri="{A12FA001-AC4F-418D-AE19-62706E023703}">
                      <ahyp:hlinkClr xmlns:ahyp="http://schemas.microsoft.com/office/drawing/2018/hyperlinkcolor" val="tx"/>
                    </a:ext>
                  </a:extLst>
                </a:hlinkClick>
              </a:rPr>
              <a:t> </a:t>
            </a:r>
            <a:r>
              <a:rPr lang="en-US" sz="4400" dirty="0">
                <a:solidFill>
                  <a:schemeClr val="bg1">
                    <a:lumMod val="10000"/>
                    <a:lumOff val="90000"/>
                  </a:schemeClr>
                </a:solidFill>
                <a:hlinkClick r:id="rId2">
                  <a:extLst>
                    <a:ext uri="{A12FA001-AC4F-418D-AE19-62706E023703}">
                      <ahyp:hlinkClr xmlns:ahyp="http://schemas.microsoft.com/office/drawing/2018/hyperlinkcolor" val="tx"/>
                    </a:ext>
                  </a:extLst>
                </a:hlinkClick>
              </a:rPr>
              <a:t>Today</a:t>
            </a:r>
            <a:r>
              <a:rPr lang="en-US" sz="4400" dirty="0">
                <a:solidFill>
                  <a:schemeClr val="bg1">
                    <a:lumMod val="10000"/>
                    <a:lumOff val="90000"/>
                  </a:schemeClr>
                </a:solidFill>
              </a:rPr>
              <a:t>)</a:t>
            </a:r>
            <a:endParaRPr lang="en-US" sz="4400" kern="1200" dirty="0">
              <a:solidFill>
                <a:schemeClr val="bg1">
                  <a:lumMod val="10000"/>
                  <a:lumOff val="90000"/>
                </a:schemeClr>
              </a:solidFill>
            </a:endParaRPr>
          </a:p>
        </p:txBody>
      </p:sp>
      <p:pic>
        <p:nvPicPr>
          <p:cNvPr id="5" name="Content Placeholder 4" descr="A close up of a map&#10;&#10;Description automatically generated">
            <a:extLst>
              <a:ext uri="{FF2B5EF4-FFF2-40B4-BE49-F238E27FC236}">
                <a16:creationId xmlns:a16="http://schemas.microsoft.com/office/drawing/2014/main" id="{C24CAAEB-6B47-4070-A547-2B7567F7BB3F}"/>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635750" y="2767013"/>
            <a:ext cx="6369050" cy="4219575"/>
          </a:xfrm>
          <a:prstGeom prst="rect">
            <a:avLst/>
          </a:prstGeom>
        </p:spPr>
      </p:pic>
      <p:sp>
        <p:nvSpPr>
          <p:cNvPr id="4" name="Rectangle 3">
            <a:extLst>
              <a:ext uri="{FF2B5EF4-FFF2-40B4-BE49-F238E27FC236}">
                <a16:creationId xmlns:a16="http://schemas.microsoft.com/office/drawing/2014/main" id="{2C9116A3-EE98-4B7F-8E43-C46F5B9F3EC4}"/>
              </a:ext>
            </a:extLst>
          </p:cNvPr>
          <p:cNvSpPr/>
          <p:nvPr/>
        </p:nvSpPr>
        <p:spPr>
          <a:xfrm>
            <a:off x="304232" y="-76230"/>
            <a:ext cx="248786" cy="400110"/>
          </a:xfrm>
          <a:prstGeom prst="rect">
            <a:avLst/>
          </a:prstGeom>
        </p:spPr>
        <p:txBody>
          <a:bodyPr wrap="none">
            <a:spAutoFit/>
          </a:bodyPr>
          <a:lstStyle/>
          <a:p>
            <a:r>
              <a:rPr lang="en-US" dirty="0">
                <a:solidFill>
                  <a:schemeClr val="bg1"/>
                </a:solidFill>
              </a:rPr>
              <a:t> </a:t>
            </a:r>
            <a:endParaRPr lang="en-US" dirty="0"/>
          </a:p>
        </p:txBody>
      </p:sp>
    </p:spTree>
    <p:extLst>
      <p:ext uri="{BB962C8B-B14F-4D97-AF65-F5344CB8AC3E}">
        <p14:creationId xmlns:p14="http://schemas.microsoft.com/office/powerpoint/2010/main" val="365878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8BEA9AF1-EF35-4EC4-862B-93C14919B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3001413" cy="9751059"/>
          </a:xfrm>
          <a:prstGeom prst="rect">
            <a:avLst/>
          </a:prstGeom>
        </p:spPr>
      </p:pic>
      <p:pic>
        <p:nvPicPr>
          <p:cNvPr id="213" name="7A8564FA-C178-4D84-870A-65FDBFC33288-L0-001.jpeg" descr="7A8564FA-C178-4D84-870A-65FDBFC33288-L0-001.jpeg"/>
          <p:cNvPicPr>
            <a:picLocks noChangeAspect="1"/>
          </p:cNvPicPr>
          <p:nvPr/>
        </p:nvPicPr>
        <p:blipFill rotWithShape="1">
          <a:blip r:embed="rId4"/>
          <a:srcRect l="8472"/>
          <a:stretch/>
        </p:blipFill>
        <p:spPr>
          <a:xfrm>
            <a:off x="550897" y="10"/>
            <a:ext cx="11903005" cy="9753590"/>
          </a:xfrm>
          <a:custGeom>
            <a:avLst/>
            <a:gdLst>
              <a:gd name="connsiteX0" fmla="*/ 1192024 w 11159068"/>
              <a:gd name="connsiteY0" fmla="*/ 0 h 6858000"/>
              <a:gd name="connsiteX1" fmla="*/ 9967044 w 11159068"/>
              <a:gd name="connsiteY1" fmla="*/ 0 h 6858000"/>
              <a:gd name="connsiteX2" fmla="*/ 11159068 w 11159068"/>
              <a:gd name="connsiteY2" fmla="*/ 3433763 h 6858000"/>
              <a:gd name="connsiteX3" fmla="*/ 9971831 w 11159068"/>
              <a:gd name="connsiteY3" fmla="*/ 6858000 h 6858000"/>
              <a:gd name="connsiteX4" fmla="*/ 1187237 w 11159068"/>
              <a:gd name="connsiteY4" fmla="*/ 6858000 h 6858000"/>
              <a:gd name="connsiteX5" fmla="*/ 0 w 11159068"/>
              <a:gd name="connsiteY5" fmla="*/ 3433763 h 6858000"/>
              <a:gd name="connsiteX6" fmla="*/ 1192024 w 1115906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D24F1-F76A-458A-8813-EF36E8B34063}"/>
              </a:ext>
            </a:extLst>
          </p:cNvPr>
          <p:cNvSpPr>
            <a:spLocks noGrp="1"/>
          </p:cNvSpPr>
          <p:nvPr>
            <p:ph type="title" idx="4294967295"/>
          </p:nvPr>
        </p:nvSpPr>
        <p:spPr>
          <a:xfrm>
            <a:off x="0" y="2298700"/>
            <a:ext cx="3643313" cy="5114925"/>
          </a:xfrm>
        </p:spPr>
        <p:txBody>
          <a:bodyPr vert="horz" lIns="97536" tIns="48768" rIns="97536" bIns="48768" rtlCol="0" anchor="ctr">
            <a:normAutofit/>
          </a:bodyPr>
          <a:lstStyle/>
          <a:p>
            <a:r>
              <a:rPr lang="en-US" dirty="0">
                <a:solidFill>
                  <a:srgbClr val="FFFFFF"/>
                </a:solidFill>
              </a:rPr>
              <a:t>   Why Video?</a:t>
            </a:r>
          </a:p>
        </p:txBody>
      </p:sp>
      <p:graphicFrame>
        <p:nvGraphicFramePr>
          <p:cNvPr id="5" name="Content Placeholder 2">
            <a:extLst>
              <a:ext uri="{FF2B5EF4-FFF2-40B4-BE49-F238E27FC236}">
                <a16:creationId xmlns:a16="http://schemas.microsoft.com/office/drawing/2014/main" id="{A3D93599-D160-49A3-A130-810172EAB35C}"/>
              </a:ext>
            </a:extLst>
          </p:cNvPr>
          <p:cNvGraphicFramePr>
            <a:graphicFrameLocks noGrp="1"/>
          </p:cNvGraphicFramePr>
          <p:nvPr>
            <p:ph idx="4294967295"/>
          </p:nvPr>
        </p:nvGraphicFramePr>
        <p:xfrm>
          <a:off x="6056313" y="1720850"/>
          <a:ext cx="6948487" cy="6278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0557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4AD4-9C7E-40FC-B49D-288E8A3277F5}"/>
              </a:ext>
            </a:extLst>
          </p:cNvPr>
          <p:cNvSpPr>
            <a:spLocks noGrp="1"/>
          </p:cNvSpPr>
          <p:nvPr>
            <p:ph type="title"/>
          </p:nvPr>
        </p:nvSpPr>
        <p:spPr>
          <a:xfrm>
            <a:off x="858318" y="2725855"/>
            <a:ext cx="3062501" cy="3505612"/>
          </a:xfrm>
        </p:spPr>
        <p:txBody>
          <a:bodyPr anchor="t">
            <a:normAutofit/>
          </a:bodyPr>
          <a:lstStyle/>
          <a:p>
            <a:r>
              <a:rPr lang="en-US" sz="5400" dirty="0">
                <a:solidFill>
                  <a:schemeClr val="tx1"/>
                </a:solidFill>
              </a:rPr>
              <a:t>Ideas for Video Content </a:t>
            </a:r>
            <a:endParaRPr lang="en-US" sz="3840" dirty="0">
              <a:solidFill>
                <a:srgbClr val="FFFFFF"/>
              </a:solidFill>
            </a:endParaRPr>
          </a:p>
        </p:txBody>
      </p:sp>
      <p:sp>
        <p:nvSpPr>
          <p:cNvPr id="3" name="Content Placeholder 2">
            <a:extLst>
              <a:ext uri="{FF2B5EF4-FFF2-40B4-BE49-F238E27FC236}">
                <a16:creationId xmlns:a16="http://schemas.microsoft.com/office/drawing/2014/main" id="{3E049987-9088-46AC-AF76-97D3EA6F7985}"/>
              </a:ext>
            </a:extLst>
          </p:cNvPr>
          <p:cNvSpPr>
            <a:spLocks noGrp="1"/>
          </p:cNvSpPr>
          <p:nvPr>
            <p:ph sz="half" idx="1"/>
          </p:nvPr>
        </p:nvSpPr>
        <p:spPr>
          <a:xfrm>
            <a:off x="4716088" y="2551400"/>
            <a:ext cx="3950657" cy="4829222"/>
          </a:xfrm>
        </p:spPr>
        <p:txBody>
          <a:bodyPr>
            <a:normAutofit fontScale="92500" lnSpcReduction="20000"/>
          </a:bodyPr>
          <a:lstStyle/>
          <a:p>
            <a:r>
              <a:rPr lang="en-US" sz="3200" dirty="0"/>
              <a:t>Company Story</a:t>
            </a:r>
          </a:p>
          <a:p>
            <a:r>
              <a:rPr lang="en-US" sz="3200" dirty="0"/>
              <a:t>Sweeping &amp; Inspection</a:t>
            </a:r>
          </a:p>
          <a:p>
            <a:r>
              <a:rPr lang="en-US" sz="3200" dirty="0"/>
              <a:t>Ventilation Cleaning</a:t>
            </a:r>
          </a:p>
          <a:p>
            <a:r>
              <a:rPr lang="en-US" sz="3200" dirty="0"/>
              <a:t>Save $ with Efficiency</a:t>
            </a:r>
          </a:p>
          <a:p>
            <a:r>
              <a:rPr lang="en-US" sz="3200" dirty="0"/>
              <a:t>Saving the Environment</a:t>
            </a:r>
          </a:p>
          <a:p>
            <a:r>
              <a:rPr lang="en-US" sz="3200" dirty="0"/>
              <a:t>Video Blogs</a:t>
            </a:r>
          </a:p>
          <a:p>
            <a:r>
              <a:rPr lang="en-US" sz="3200" dirty="0"/>
              <a:t>Training; SOP’s</a:t>
            </a:r>
          </a:p>
          <a:p>
            <a:endParaRPr lang="en-US" dirty="0"/>
          </a:p>
        </p:txBody>
      </p:sp>
      <p:sp>
        <p:nvSpPr>
          <p:cNvPr id="4" name="Content Placeholder 3">
            <a:extLst>
              <a:ext uri="{FF2B5EF4-FFF2-40B4-BE49-F238E27FC236}">
                <a16:creationId xmlns:a16="http://schemas.microsoft.com/office/drawing/2014/main" id="{F30F5685-290F-4EC8-8E44-6A23AD7655AB}"/>
              </a:ext>
            </a:extLst>
          </p:cNvPr>
          <p:cNvSpPr>
            <a:spLocks noGrp="1"/>
          </p:cNvSpPr>
          <p:nvPr>
            <p:ph sz="half" idx="2"/>
          </p:nvPr>
        </p:nvSpPr>
        <p:spPr>
          <a:xfrm>
            <a:off x="8576434" y="2462189"/>
            <a:ext cx="4338054" cy="4829222"/>
          </a:xfrm>
        </p:spPr>
        <p:txBody>
          <a:bodyPr>
            <a:noAutofit/>
          </a:bodyPr>
          <a:lstStyle/>
          <a:p>
            <a:r>
              <a:rPr lang="en-US" sz="3200" dirty="0"/>
              <a:t>Chimney Repair</a:t>
            </a:r>
          </a:p>
          <a:p>
            <a:r>
              <a:rPr lang="en-US" sz="3200" dirty="0"/>
              <a:t>Recruiting</a:t>
            </a:r>
          </a:p>
          <a:p>
            <a:r>
              <a:rPr lang="en-US" sz="3200" dirty="0"/>
              <a:t>Charity Work</a:t>
            </a:r>
          </a:p>
          <a:p>
            <a:r>
              <a:rPr lang="en-US" sz="3200" dirty="0"/>
              <a:t>Community Involvement </a:t>
            </a:r>
          </a:p>
          <a:p>
            <a:r>
              <a:rPr lang="en-US" sz="3200" dirty="0"/>
              <a:t>How a sweep helps make the home safer</a:t>
            </a:r>
          </a:p>
          <a:p>
            <a:pPr marL="0" indent="0">
              <a:buNone/>
            </a:pPr>
            <a:endParaRPr lang="en-US" sz="3200" dirty="0"/>
          </a:p>
        </p:txBody>
      </p:sp>
    </p:spTree>
    <p:extLst>
      <p:ext uri="{BB962C8B-B14F-4D97-AF65-F5344CB8AC3E}">
        <p14:creationId xmlns:p14="http://schemas.microsoft.com/office/powerpoint/2010/main" val="248626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7C0EEA-7D32-46CA-AC4D-A83CB2A58287}"/>
              </a:ext>
            </a:extLst>
          </p:cNvPr>
          <p:cNvSpPr>
            <a:spLocks noGrp="1"/>
          </p:cNvSpPr>
          <p:nvPr>
            <p:ph type="title"/>
          </p:nvPr>
        </p:nvSpPr>
        <p:spPr>
          <a:xfrm>
            <a:off x="719186" y="2194561"/>
            <a:ext cx="3901440" cy="3080084"/>
          </a:xfrm>
        </p:spPr>
        <p:txBody>
          <a:bodyPr vert="horz" lIns="97536" tIns="48768" rIns="97536" bIns="48768" rtlCol="0" anchor="b">
            <a:normAutofit/>
          </a:bodyPr>
          <a:lstStyle/>
          <a:p>
            <a:pPr algn="ctr"/>
            <a:r>
              <a:rPr lang="en-US" sz="5120">
                <a:solidFill>
                  <a:srgbClr val="FFFFFF"/>
                </a:solidFill>
              </a:rPr>
              <a:t>                         Be Like a Buffalo</a:t>
            </a:r>
          </a:p>
        </p:txBody>
      </p:sp>
      <p:pic>
        <p:nvPicPr>
          <p:cNvPr id="5" name="Picture 4" descr="A picture containing outdoor, grass, mammal, cow&#10;&#10;Description automatically generated">
            <a:extLst>
              <a:ext uri="{FF2B5EF4-FFF2-40B4-BE49-F238E27FC236}">
                <a16:creationId xmlns:a16="http://schemas.microsoft.com/office/drawing/2014/main" id="{D050B55F-43C1-4810-8F6B-A772AF704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088" y="1867061"/>
            <a:ext cx="7154449" cy="5527161"/>
          </a:xfrm>
          <a:prstGeom prst="rect">
            <a:avLst/>
          </a:prstGeom>
        </p:spPr>
      </p:pic>
    </p:spTree>
    <p:extLst>
      <p:ext uri="{BB962C8B-B14F-4D97-AF65-F5344CB8AC3E}">
        <p14:creationId xmlns:p14="http://schemas.microsoft.com/office/powerpoint/2010/main" val="1891721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blipFill>
          <a:blip r:embed="rId3"/>
          <a:stretch/>
        </a:blipFill>
        <a:effectLst/>
      </p:bgPr>
    </p:bg>
    <p:spTree>
      <p:nvGrpSpPr>
        <p:cNvPr id="1" name=""/>
        <p:cNvGrpSpPr/>
        <p:nvPr/>
      </p:nvGrpSpPr>
      <p:grpSpPr>
        <a:xfrm>
          <a:off x="0" y="0"/>
          <a:ext cx="0" cy="0"/>
          <a:chOff x="0" y="0"/>
          <a:chExt cx="0" cy="0"/>
        </a:xfrm>
      </p:grpSpPr>
      <p:pic>
        <p:nvPicPr>
          <p:cNvPr id="193" name="Picture 192">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3001413" cy="9751059"/>
          </a:xfrm>
          <a:prstGeom prst="rect">
            <a:avLst/>
          </a:prstGeom>
        </p:spPr>
      </p:pic>
      <p:sp>
        <p:nvSpPr>
          <p:cNvPr id="315" name="Leadership…"/>
          <p:cNvSpPr txBox="1">
            <a:spLocks noGrp="1"/>
          </p:cNvSpPr>
          <p:nvPr>
            <p:ph type="title"/>
          </p:nvPr>
        </p:nvSpPr>
        <p:spPr>
          <a:xfrm>
            <a:off x="692627" y="5355739"/>
            <a:ext cx="11630469" cy="2139498"/>
          </a:xfrm>
          <a:prstGeom prst="rect">
            <a:avLst/>
          </a:prstGeom>
        </p:spPr>
        <p:txBody>
          <a:bodyPr vert="horz" lIns="91440" tIns="45720" rIns="91440" bIns="45720" rtlCol="0" anchor="b">
            <a:normAutofit/>
          </a:bodyPr>
          <a:lstStyle/>
          <a:p>
            <a:pPr defTabSz="457200">
              <a:spcBef>
                <a:spcPct val="0"/>
              </a:spcBef>
            </a:pPr>
            <a:r>
              <a:rPr lang="en-US" sz="6600" cap="all" dirty="0">
                <a:solidFill>
                  <a:schemeClr val="tx1"/>
                </a:solidFill>
                <a:effectLst/>
                <a:latin typeface="+mj-lt"/>
                <a:ea typeface="+mj-ea"/>
                <a:cs typeface="+mj-cs"/>
              </a:rPr>
              <a:t>Leadership Is </a:t>
            </a:r>
            <a:br>
              <a:rPr lang="en-US" sz="6600" cap="all" dirty="0">
                <a:solidFill>
                  <a:schemeClr val="tx1"/>
                </a:solidFill>
                <a:effectLst/>
                <a:latin typeface="+mj-lt"/>
                <a:ea typeface="+mj-ea"/>
                <a:cs typeface="+mj-cs"/>
              </a:rPr>
            </a:br>
            <a:r>
              <a:rPr lang="en-US" sz="6600" cap="all" dirty="0">
                <a:solidFill>
                  <a:schemeClr val="tx1"/>
                </a:solidFill>
                <a:effectLst/>
                <a:latin typeface="+mj-lt"/>
                <a:ea typeface="+mj-ea"/>
                <a:cs typeface="+mj-cs"/>
              </a:rPr>
              <a:t>everything </a:t>
            </a:r>
          </a:p>
        </p:txBody>
      </p:sp>
      <p:pic>
        <p:nvPicPr>
          <p:cNvPr id="127" name="Graphic 126" descr="Lecturer">
            <a:extLst>
              <a:ext uri="{FF2B5EF4-FFF2-40B4-BE49-F238E27FC236}">
                <a16:creationId xmlns:a16="http://schemas.microsoft.com/office/drawing/2014/main" id="{2D9CE8BE-87F8-4E2F-9894-D5313F71BA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36481" y="1365504"/>
            <a:ext cx="3542758" cy="354275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9" name="Understand the stages of growth"/>
          <p:cNvSpPr txBox="1">
            <a:spLocks noGrp="1"/>
          </p:cNvSpPr>
          <p:nvPr>
            <p:ph type="title"/>
          </p:nvPr>
        </p:nvSpPr>
        <p:spPr>
          <a:prstGeom prst="rect">
            <a:avLst/>
          </a:prstGeom>
        </p:spPr>
        <p:txBody>
          <a:bodyPr/>
          <a:lstStyle>
            <a:lvl1pPr defTabSz="467359">
              <a:spcBef>
                <a:spcPts val="2200"/>
              </a:spcBef>
              <a:defRPr sz="4800"/>
            </a:lvl1pPr>
          </a:lstStyle>
          <a:p>
            <a:r>
              <a:t>Understand the stages of growth</a:t>
            </a:r>
          </a:p>
        </p:txBody>
      </p:sp>
      <p:sp>
        <p:nvSpPr>
          <p:cNvPr id="320" name="It’s your job to move the team through the stages.…"/>
          <p:cNvSpPr txBox="1">
            <a:spLocks noGrp="1"/>
          </p:cNvSpPr>
          <p:nvPr>
            <p:ph type="body" idx="1"/>
          </p:nvPr>
        </p:nvSpPr>
        <p:spPr>
          <a:xfrm>
            <a:off x="406400" y="2749550"/>
            <a:ext cx="12192000" cy="6108700"/>
          </a:xfrm>
          <a:prstGeom prst="rect">
            <a:avLst/>
          </a:prstGeom>
        </p:spPr>
        <p:txBody>
          <a:bodyPr/>
          <a:lstStyle/>
          <a:p>
            <a:r>
              <a:t>It’s your job to move the team through the stages. </a:t>
            </a:r>
          </a:p>
          <a:p>
            <a:r>
              <a:t>You have the company you deserve.  </a:t>
            </a:r>
          </a:p>
          <a:p>
            <a:r>
              <a:t>How can you be beat?...besides price. </a:t>
            </a:r>
          </a:p>
          <a:p>
            <a:r>
              <a:t>Know when to pivot the company. Construction, Gas, Other verticals</a:t>
            </a:r>
          </a:p>
          <a:p>
            <a:r>
              <a:t> The answer to growing is not doing more of what you are currently doing.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2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2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1"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CAA818-D2C8-46DA-8A88-694D0E32FF0B}"/>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540E1661-8BBD-4874-9233-E0CEAF835DB2}"/>
              </a:ext>
            </a:extLst>
          </p:cNvPr>
          <p:cNvSpPr>
            <a:spLocks noGrp="1"/>
          </p:cNvSpPr>
          <p:nvPr>
            <p:ph type="title"/>
          </p:nvPr>
        </p:nvSpPr>
        <p:spPr/>
        <p:txBody>
          <a:bodyPr/>
          <a:lstStyle/>
          <a:p>
            <a:r>
              <a:rPr lang="en-US" dirty="0"/>
              <a:t>To compete in a Free market summary</a:t>
            </a:r>
          </a:p>
        </p:txBody>
      </p:sp>
      <p:sp>
        <p:nvSpPr>
          <p:cNvPr id="4" name="Text Placeholder 3">
            <a:extLst>
              <a:ext uri="{FF2B5EF4-FFF2-40B4-BE49-F238E27FC236}">
                <a16:creationId xmlns:a16="http://schemas.microsoft.com/office/drawing/2014/main" id="{CA37F167-DB9C-4459-A233-BDCA4A063601}"/>
              </a:ext>
            </a:extLst>
          </p:cNvPr>
          <p:cNvSpPr>
            <a:spLocks noGrp="1"/>
          </p:cNvSpPr>
          <p:nvPr>
            <p:ph type="body" idx="1"/>
          </p:nvPr>
        </p:nvSpPr>
        <p:spPr/>
        <p:txBody>
          <a:bodyPr/>
          <a:lstStyle/>
          <a:p>
            <a:r>
              <a:rPr lang="en-US" dirty="0"/>
              <a:t>We do not compete on price….we are almost always the most expensive</a:t>
            </a:r>
          </a:p>
          <a:p>
            <a:r>
              <a:rPr lang="en-US" dirty="0"/>
              <a:t>We build the best teams with the most educated chimney professionals</a:t>
            </a:r>
          </a:p>
          <a:p>
            <a:r>
              <a:rPr lang="en-US" dirty="0"/>
              <a:t>We pay very </a:t>
            </a:r>
            <a:r>
              <a:rPr lang="en-US" dirty="0" err="1"/>
              <a:t>very</a:t>
            </a:r>
            <a:r>
              <a:rPr lang="en-US" dirty="0"/>
              <a:t> well </a:t>
            </a:r>
          </a:p>
          <a:p>
            <a:r>
              <a:rPr lang="en-US" dirty="0"/>
              <a:t>We are the most innovative companies with new products and methods</a:t>
            </a:r>
          </a:p>
          <a:p>
            <a:r>
              <a:rPr lang="en-US" dirty="0"/>
              <a:t>We tell our stories better than the others through marketing</a:t>
            </a:r>
          </a:p>
          <a:p>
            <a:r>
              <a:rPr lang="en-US" dirty="0"/>
              <a:t>We are growing and we can provide faster and more thorough service.</a:t>
            </a:r>
          </a:p>
          <a:p>
            <a:endParaRPr lang="en-US" dirty="0"/>
          </a:p>
          <a:p>
            <a:endParaRPr lang="en-US" dirty="0"/>
          </a:p>
        </p:txBody>
      </p:sp>
    </p:spTree>
    <p:extLst>
      <p:ext uri="{BB962C8B-B14F-4D97-AF65-F5344CB8AC3E}">
        <p14:creationId xmlns:p14="http://schemas.microsoft.com/office/powerpoint/2010/main" val="7251319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How Much Time Do You Have Left?"/>
          <p:cNvSpPr txBox="1">
            <a:spLocks noGrp="1"/>
          </p:cNvSpPr>
          <p:nvPr>
            <p:ph type="title"/>
          </p:nvPr>
        </p:nvSpPr>
        <p:spPr>
          <a:xfrm>
            <a:off x="1452737" y="-1495389"/>
            <a:ext cx="10464801" cy="2540001"/>
          </a:xfrm>
          <a:prstGeom prst="rect">
            <a:avLst/>
          </a:prstGeom>
        </p:spPr>
        <p:txBody>
          <a:bodyPr/>
          <a:lstStyle>
            <a:lvl1pPr>
              <a:defRPr sz="4100"/>
            </a:lvl1pPr>
          </a:lstStyle>
          <a:p>
            <a:r>
              <a:t>How Much Time Do You Have Left?</a:t>
            </a:r>
          </a:p>
        </p:txBody>
      </p:sp>
      <p:pic>
        <p:nvPicPr>
          <p:cNvPr id="216" name="Rectangle" descr="Rectangle"/>
          <p:cNvPicPr>
            <a:picLocks/>
          </p:cNvPicPr>
          <p:nvPr/>
        </p:nvPicPr>
        <p:blipFill>
          <a:blip r:embed="rId2"/>
          <a:stretch>
            <a:fillRect/>
          </a:stretch>
        </p:blipFill>
        <p:spPr>
          <a:xfrm>
            <a:off x="2064832" y="1865813"/>
            <a:ext cx="8875137" cy="7034507"/>
          </a:xfrm>
          <a:prstGeom prst="rect">
            <a:avLst/>
          </a:prstGeom>
        </p:spPr>
      </p:pic>
      <p:sp>
        <p:nvSpPr>
          <p:cNvPr id="218" name="0"/>
          <p:cNvSpPr txBox="1"/>
          <p:nvPr/>
        </p:nvSpPr>
        <p:spPr>
          <a:xfrm>
            <a:off x="1746276" y="962386"/>
            <a:ext cx="508384" cy="780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457200">
              <a:defRPr sz="4200" b="0">
                <a:solidFill>
                  <a:srgbClr val="FFFFFF"/>
                </a:solidFill>
                <a:latin typeface="Chalkduster"/>
                <a:ea typeface="Chalkduster"/>
                <a:cs typeface="Chalkduster"/>
                <a:sym typeface="Chalkduster"/>
              </a:defRPr>
            </a:lvl1pPr>
          </a:lstStyle>
          <a:p>
            <a:r>
              <a:t>0</a:t>
            </a:r>
          </a:p>
        </p:txBody>
      </p:sp>
      <p:sp>
        <p:nvSpPr>
          <p:cNvPr id="219" name="24"/>
          <p:cNvSpPr txBox="1"/>
          <p:nvPr/>
        </p:nvSpPr>
        <p:spPr>
          <a:xfrm>
            <a:off x="1313408" y="8716237"/>
            <a:ext cx="952974" cy="78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457200">
              <a:defRPr sz="4200" b="0">
                <a:solidFill>
                  <a:srgbClr val="FFFFFF"/>
                </a:solidFill>
                <a:latin typeface="Chalkduster"/>
                <a:ea typeface="Chalkduster"/>
                <a:cs typeface="Chalkduster"/>
                <a:sym typeface="Chalkduster"/>
              </a:defRPr>
            </a:lvl1pPr>
          </a:lstStyle>
          <a:p>
            <a:r>
              <a:t>24</a:t>
            </a:r>
          </a:p>
        </p:txBody>
      </p:sp>
      <p:sp>
        <p:nvSpPr>
          <p:cNvPr id="220" name="80"/>
          <p:cNvSpPr txBox="1"/>
          <p:nvPr/>
        </p:nvSpPr>
        <p:spPr>
          <a:xfrm>
            <a:off x="9704878" y="962386"/>
            <a:ext cx="1729607" cy="780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457200">
              <a:defRPr sz="4200" b="0">
                <a:solidFill>
                  <a:srgbClr val="FFFFFF"/>
                </a:solidFill>
                <a:latin typeface="Chalkduster"/>
                <a:ea typeface="Chalkduster"/>
                <a:cs typeface="Chalkduster"/>
                <a:sym typeface="Chalkduster"/>
              </a:defRPr>
            </a:lvl1pPr>
          </a:lstStyle>
          <a:p>
            <a:r>
              <a:t>80</a:t>
            </a:r>
          </a:p>
        </p:txBody>
      </p:sp>
      <p:pic>
        <p:nvPicPr>
          <p:cNvPr id="221" name="Line" descr="Line"/>
          <p:cNvPicPr>
            <a:picLocks/>
          </p:cNvPicPr>
          <p:nvPr/>
        </p:nvPicPr>
        <p:blipFill>
          <a:blip r:embed="rId3"/>
          <a:stretch>
            <a:fillRect/>
          </a:stretch>
        </p:blipFill>
        <p:spPr>
          <a:xfrm rot="5400000">
            <a:off x="5806595" y="1813639"/>
            <a:ext cx="735315" cy="88901"/>
          </a:xfrm>
          <a:prstGeom prst="rect">
            <a:avLst/>
          </a:prstGeom>
        </p:spPr>
      </p:pic>
      <p:pic>
        <p:nvPicPr>
          <p:cNvPr id="223" name="Line" descr="Line"/>
          <p:cNvPicPr>
            <a:picLocks/>
          </p:cNvPicPr>
          <p:nvPr/>
        </p:nvPicPr>
        <p:blipFill>
          <a:blip r:embed="rId4"/>
          <a:stretch>
            <a:fillRect/>
          </a:stretch>
        </p:blipFill>
        <p:spPr>
          <a:xfrm rot="5400000">
            <a:off x="3743662" y="1813638"/>
            <a:ext cx="654832" cy="88901"/>
          </a:xfrm>
          <a:prstGeom prst="rect">
            <a:avLst/>
          </a:prstGeom>
        </p:spPr>
      </p:pic>
      <p:pic>
        <p:nvPicPr>
          <p:cNvPr id="225" name="Line" descr="Line"/>
          <p:cNvPicPr>
            <a:picLocks/>
          </p:cNvPicPr>
          <p:nvPr/>
        </p:nvPicPr>
        <p:blipFill>
          <a:blip r:embed="rId5"/>
          <a:stretch>
            <a:fillRect/>
          </a:stretch>
        </p:blipFill>
        <p:spPr>
          <a:xfrm rot="5400002">
            <a:off x="8182654" y="1813638"/>
            <a:ext cx="533004" cy="88901"/>
          </a:xfrm>
          <a:prstGeom prst="rect">
            <a:avLst/>
          </a:prstGeom>
        </p:spPr>
      </p:pic>
      <p:pic>
        <p:nvPicPr>
          <p:cNvPr id="227" name="Line" descr="Line"/>
          <p:cNvPicPr>
            <a:picLocks/>
          </p:cNvPicPr>
          <p:nvPr/>
        </p:nvPicPr>
        <p:blipFill>
          <a:blip r:embed="rId6"/>
          <a:stretch>
            <a:fillRect/>
          </a:stretch>
        </p:blipFill>
        <p:spPr>
          <a:xfrm>
            <a:off x="1571516" y="4198962"/>
            <a:ext cx="572018" cy="88901"/>
          </a:xfrm>
          <a:prstGeom prst="rect">
            <a:avLst/>
          </a:prstGeom>
        </p:spPr>
      </p:pic>
      <p:pic>
        <p:nvPicPr>
          <p:cNvPr id="229" name="Line" descr="Line"/>
          <p:cNvPicPr>
            <a:picLocks/>
          </p:cNvPicPr>
          <p:nvPr/>
        </p:nvPicPr>
        <p:blipFill>
          <a:blip r:embed="rId7"/>
          <a:stretch>
            <a:fillRect/>
          </a:stretch>
        </p:blipFill>
        <p:spPr>
          <a:xfrm>
            <a:off x="1525243" y="6529969"/>
            <a:ext cx="529303" cy="88901"/>
          </a:xfrm>
          <a:prstGeom prst="rect">
            <a:avLst/>
          </a:prstGeom>
        </p:spPr>
      </p:pic>
      <p:pic>
        <p:nvPicPr>
          <p:cNvPr id="231" name="Line" descr="Line"/>
          <p:cNvPicPr>
            <a:picLocks/>
          </p:cNvPicPr>
          <p:nvPr/>
        </p:nvPicPr>
        <p:blipFill>
          <a:blip r:embed="rId8"/>
          <a:stretch>
            <a:fillRect/>
          </a:stretch>
        </p:blipFill>
        <p:spPr>
          <a:xfrm rot="16200000">
            <a:off x="3910498" y="5338616"/>
            <a:ext cx="7162558" cy="88901"/>
          </a:xfrm>
          <a:prstGeom prst="rect">
            <a:avLst/>
          </a:prstGeom>
        </p:spPr>
      </p:pic>
      <p:sp>
        <p:nvSpPr>
          <p:cNvPr id="233" name="60"/>
          <p:cNvSpPr txBox="1"/>
          <p:nvPr/>
        </p:nvSpPr>
        <p:spPr>
          <a:xfrm>
            <a:off x="7584352" y="962386"/>
            <a:ext cx="1729608" cy="780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457200">
              <a:defRPr sz="4200" b="0">
                <a:solidFill>
                  <a:srgbClr val="FFFFFF"/>
                </a:solidFill>
                <a:latin typeface="Chalkduster"/>
                <a:ea typeface="Chalkduster"/>
                <a:cs typeface="Chalkduster"/>
                <a:sym typeface="Chalkduster"/>
              </a:defRPr>
            </a:lvl1pPr>
          </a:lstStyle>
          <a:p>
            <a:r>
              <a:t>60</a:t>
            </a:r>
          </a:p>
        </p:txBody>
      </p:sp>
      <p:sp>
        <p:nvSpPr>
          <p:cNvPr id="234" name="40"/>
          <p:cNvSpPr txBox="1"/>
          <p:nvPr/>
        </p:nvSpPr>
        <p:spPr>
          <a:xfrm>
            <a:off x="5186746" y="860786"/>
            <a:ext cx="1729608" cy="780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457200">
              <a:defRPr sz="4200" b="0">
                <a:solidFill>
                  <a:srgbClr val="FFFFFF"/>
                </a:solidFill>
                <a:latin typeface="Chalkduster"/>
                <a:ea typeface="Chalkduster"/>
                <a:cs typeface="Chalkduster"/>
                <a:sym typeface="Chalkduster"/>
              </a:defRPr>
            </a:lvl1pPr>
          </a:lstStyle>
          <a:p>
            <a:r>
              <a:t>40</a:t>
            </a:r>
          </a:p>
        </p:txBody>
      </p:sp>
      <p:sp>
        <p:nvSpPr>
          <p:cNvPr id="235" name="20"/>
          <p:cNvSpPr txBox="1"/>
          <p:nvPr/>
        </p:nvSpPr>
        <p:spPr>
          <a:xfrm>
            <a:off x="3206274" y="962386"/>
            <a:ext cx="1729608" cy="780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457200">
              <a:defRPr sz="4200" b="0">
                <a:solidFill>
                  <a:srgbClr val="FFFFFF"/>
                </a:solidFill>
                <a:latin typeface="Chalkduster"/>
                <a:ea typeface="Chalkduster"/>
                <a:cs typeface="Chalkduster"/>
                <a:sym typeface="Chalkduster"/>
              </a:defRPr>
            </a:lvl1pPr>
          </a:lstStyle>
          <a:p>
            <a:r>
              <a:t>20</a:t>
            </a:r>
          </a:p>
        </p:txBody>
      </p:sp>
      <p:sp>
        <p:nvSpPr>
          <p:cNvPr id="236" name="Rectangle"/>
          <p:cNvSpPr/>
          <p:nvPr/>
        </p:nvSpPr>
        <p:spPr>
          <a:xfrm>
            <a:off x="2144389" y="1893751"/>
            <a:ext cx="5317728" cy="6978632"/>
          </a:xfrm>
          <a:prstGeom prst="rect">
            <a:avLst/>
          </a:prstGeom>
          <a:blipFill>
            <a:blip r:embed="rId9"/>
          </a:blipFill>
          <a:ln w="12700">
            <a:miter lim="400000"/>
          </a:ln>
          <a:effectLst>
            <a:outerShdw blurRad="63500" dir="16200000" rotWithShape="0">
              <a:srgbClr val="000000">
                <a:alpha val="50000"/>
              </a:srgbClr>
            </a:outerShdw>
          </a:effectLst>
        </p:spPr>
        <p:txBody>
          <a:bodyPr lIns="50800" tIns="50800" rIns="50800" bIns="50800" anchor="ctr"/>
          <a:lstStyle/>
          <a:p>
            <a:pPr algn="ctr" defTabSz="457200">
              <a:defRPr sz="3200" b="0">
                <a:solidFill>
                  <a:srgbClr val="FFFFFF"/>
                </a:solidFill>
                <a:effectLst>
                  <a:outerShdw blurRad="63500" dist="25400" dir="2700000" rotWithShape="0">
                    <a:srgbClr val="000000">
                      <a:alpha val="70000"/>
                    </a:srgbClr>
                  </a:outerShdw>
                </a:effectLst>
                <a:latin typeface="Chalkduster"/>
                <a:ea typeface="Chalkduster"/>
                <a:cs typeface="Chalkduster"/>
                <a:sym typeface="Chalkduster"/>
              </a:defRPr>
            </a:pPr>
            <a:endParaRPr/>
          </a:p>
        </p:txBody>
      </p:sp>
      <p:sp>
        <p:nvSpPr>
          <p:cNvPr id="237" name="Rectangle"/>
          <p:cNvSpPr/>
          <p:nvPr/>
        </p:nvSpPr>
        <p:spPr>
          <a:xfrm>
            <a:off x="2130031" y="6560447"/>
            <a:ext cx="8744743" cy="2368108"/>
          </a:xfrm>
          <a:prstGeom prst="rect">
            <a:avLst/>
          </a:prstGeom>
          <a:blipFill>
            <a:blip r:embed="rId10"/>
          </a:blipFill>
          <a:ln w="12700">
            <a:miter lim="400000"/>
          </a:ln>
          <a:effectLst>
            <a:outerShdw blurRad="63500" dir="16200000" rotWithShape="0">
              <a:srgbClr val="000000">
                <a:alpha val="50000"/>
              </a:srgbClr>
            </a:outerShdw>
          </a:effectLst>
        </p:spPr>
        <p:txBody>
          <a:bodyPr lIns="50800" tIns="50800" rIns="50800" bIns="50800" anchor="ctr"/>
          <a:lstStyle/>
          <a:p>
            <a:pPr algn="ctr" defTabSz="457200">
              <a:defRPr sz="3200" b="0">
                <a:solidFill>
                  <a:srgbClr val="FFFFFF"/>
                </a:solidFill>
                <a:effectLst>
                  <a:outerShdw blurRad="63500" dist="25400" dir="2700000" rotWithShape="0">
                    <a:srgbClr val="000000">
                      <a:alpha val="70000"/>
                    </a:srgbClr>
                  </a:outerShdw>
                </a:effectLst>
                <a:latin typeface="Chalkduster"/>
                <a:ea typeface="Chalkduster"/>
                <a:cs typeface="Chalkduster"/>
                <a:sym typeface="Chalkduster"/>
              </a:defRPr>
            </a:pPr>
            <a:endParaRPr/>
          </a:p>
        </p:txBody>
      </p:sp>
      <p:sp>
        <p:nvSpPr>
          <p:cNvPr id="238" name="Rectangle"/>
          <p:cNvSpPr/>
          <p:nvPr/>
        </p:nvSpPr>
        <p:spPr>
          <a:xfrm>
            <a:off x="2156748" y="4215453"/>
            <a:ext cx="8691304" cy="2335227"/>
          </a:xfrm>
          <a:prstGeom prst="rect">
            <a:avLst/>
          </a:prstGeom>
          <a:solidFill>
            <a:srgbClr val="FADD7F"/>
          </a:solidFill>
          <a:ln w="12700">
            <a:miter lim="400000"/>
          </a:ln>
        </p:spPr>
        <p:txBody>
          <a:bodyPr lIns="50800" tIns="50800" rIns="50800" bIns="50800" anchor="ctr"/>
          <a:lstStyle/>
          <a:p>
            <a:pPr algn="ctr" defTabSz="457200">
              <a:defRPr sz="3200" b="0">
                <a:solidFill>
                  <a:srgbClr val="282A2F"/>
                </a:solidFill>
                <a:latin typeface="Chalkduster"/>
                <a:ea typeface="Chalkduster"/>
                <a:cs typeface="Chalkduster"/>
                <a:sym typeface="Chalkduster"/>
              </a:defRPr>
            </a:pPr>
            <a:endParaRPr/>
          </a:p>
        </p:txBody>
      </p:sp>
      <p:sp>
        <p:nvSpPr>
          <p:cNvPr id="239" name="Rectangle"/>
          <p:cNvSpPr/>
          <p:nvPr/>
        </p:nvSpPr>
        <p:spPr>
          <a:xfrm>
            <a:off x="8987590" y="1881006"/>
            <a:ext cx="1905001" cy="2334265"/>
          </a:xfrm>
          <a:prstGeom prst="rect">
            <a:avLst/>
          </a:prstGeom>
          <a:solidFill>
            <a:srgbClr val="B7BAC0">
              <a:alpha val="54000"/>
            </a:srgbClr>
          </a:solidFill>
          <a:ln w="12700">
            <a:miter lim="400000"/>
          </a:ln>
        </p:spPr>
        <p:txBody>
          <a:bodyPr lIns="50800" tIns="50800" rIns="50800" bIns="50800" anchor="ctr"/>
          <a:lstStyle/>
          <a:p>
            <a:pPr algn="ctr" defTabSz="457200">
              <a:defRPr sz="3200" b="0">
                <a:solidFill>
                  <a:srgbClr val="282A2F"/>
                </a:solidFill>
                <a:latin typeface="Chalkduster"/>
                <a:ea typeface="Chalkduster"/>
                <a:cs typeface="Chalkduster"/>
                <a:sym typeface="Chalkduster"/>
              </a:defRPr>
            </a:pPr>
            <a:endParaRPr/>
          </a:p>
        </p:txBody>
      </p:sp>
      <p:sp>
        <p:nvSpPr>
          <p:cNvPr id="240" name="Sleep"/>
          <p:cNvSpPr txBox="1"/>
          <p:nvPr/>
        </p:nvSpPr>
        <p:spPr>
          <a:xfrm>
            <a:off x="251906" y="7277390"/>
            <a:ext cx="1600158" cy="780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457200">
              <a:defRPr sz="4200" b="0">
                <a:solidFill>
                  <a:srgbClr val="FFFFFF"/>
                </a:solidFill>
                <a:latin typeface="Chalkduster"/>
                <a:ea typeface="Chalkduster"/>
                <a:cs typeface="Chalkduster"/>
                <a:sym typeface="Chalkduster"/>
              </a:defRPr>
            </a:lvl1pPr>
          </a:lstStyle>
          <a:p>
            <a:r>
              <a:t>Sleep</a:t>
            </a:r>
          </a:p>
        </p:txBody>
      </p:sp>
      <p:sp>
        <p:nvSpPr>
          <p:cNvPr id="241" name="Work"/>
          <p:cNvSpPr txBox="1"/>
          <p:nvPr/>
        </p:nvSpPr>
        <p:spPr>
          <a:xfrm>
            <a:off x="226562" y="4839312"/>
            <a:ext cx="1650846" cy="780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457200">
              <a:defRPr sz="4200" b="0">
                <a:solidFill>
                  <a:srgbClr val="FFFFFF"/>
                </a:solidFill>
                <a:latin typeface="Chalkduster"/>
                <a:ea typeface="Chalkduster"/>
                <a:cs typeface="Chalkduster"/>
                <a:sym typeface="Chalkduster"/>
              </a:defRPr>
            </a:lvl1pPr>
          </a:lstStyle>
          <a:p>
            <a:r>
              <a:t>Work</a:t>
            </a:r>
          </a:p>
        </p:txBody>
      </p:sp>
      <p:sp>
        <p:nvSpPr>
          <p:cNvPr id="242" name="Free"/>
          <p:cNvSpPr txBox="1"/>
          <p:nvPr/>
        </p:nvSpPr>
        <p:spPr>
          <a:xfrm>
            <a:off x="427067" y="2657975"/>
            <a:ext cx="1430414" cy="780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457200">
              <a:defRPr sz="4200" b="0">
                <a:solidFill>
                  <a:srgbClr val="FFFFFF"/>
                </a:solidFill>
                <a:latin typeface="Chalkduster"/>
                <a:ea typeface="Chalkduster"/>
                <a:cs typeface="Chalkduster"/>
                <a:sym typeface="Chalkduster"/>
              </a:defRPr>
            </a:lvl1pPr>
          </a:lstStyle>
          <a:p>
            <a:r>
              <a:t>Free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2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2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2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2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2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2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2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4" nodeType="clickEffect">
                                  <p:stCondLst>
                                    <p:cond delay="0"/>
                                  </p:stCondLst>
                                  <p:iterate>
                                    <p:tmAbs val="0"/>
                                  </p:iterate>
                                  <p:childTnLst>
                                    <p:set>
                                      <p:cBhvr>
                                        <p:cTn id="58" fill="hold"/>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1" animBg="1" advAuto="0"/>
      <p:bldP spid="219" grpId="3" animBg="1" advAuto="0"/>
      <p:bldP spid="220" grpId="2" animBg="1" advAuto="0"/>
      <p:bldP spid="231" grpId="7" animBg="1" advAuto="0"/>
      <p:bldP spid="233" grpId="6" animBg="1" advAuto="0"/>
      <p:bldP spid="234" grpId="4" animBg="1" advAuto="0"/>
      <p:bldP spid="235" grpId="5" animBg="1" advAuto="0"/>
      <p:bldP spid="236" grpId="8" animBg="1" advAuto="0"/>
      <p:bldP spid="237" grpId="9" animBg="1" advAuto="0"/>
      <p:bldP spid="238" grpId="11" animBg="1" advAuto="0"/>
      <p:bldP spid="239" grpId="14" animBg="1" advAuto="0"/>
      <p:bldP spid="240" grpId="10" animBg="1" advAuto="0"/>
      <p:bldP spid="241" grpId="12" animBg="1" advAuto="0"/>
      <p:bldP spid="242" grpId="1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etting Your GPS"/>
          <p:cNvSpPr txBox="1">
            <a:spLocks noGrp="1"/>
          </p:cNvSpPr>
          <p:nvPr>
            <p:ph type="title"/>
          </p:nvPr>
        </p:nvSpPr>
        <p:spPr>
          <a:xfrm>
            <a:off x="1760339" y="344425"/>
            <a:ext cx="10464800" cy="1293588"/>
          </a:xfrm>
          <a:prstGeom prst="rect">
            <a:avLst/>
          </a:prstGeom>
        </p:spPr>
        <p:txBody>
          <a:bodyPr>
            <a:normAutofit fontScale="90000"/>
          </a:bodyPr>
          <a:lstStyle>
            <a:lvl1pPr>
              <a:defRPr>
                <a:solidFill>
                  <a:schemeClr val="accent4"/>
                </a:solidFill>
              </a:defRPr>
            </a:lvl1pPr>
          </a:lstStyle>
          <a:p>
            <a:r>
              <a:rPr sz="8800" dirty="0"/>
              <a:t>Setting Your GPS</a:t>
            </a:r>
          </a:p>
        </p:txBody>
      </p:sp>
      <p:sp>
        <p:nvSpPr>
          <p:cNvPr id="177" name="What is the size company you want?"/>
          <p:cNvSpPr txBox="1"/>
          <p:nvPr/>
        </p:nvSpPr>
        <p:spPr>
          <a:xfrm>
            <a:off x="1760339" y="1446759"/>
            <a:ext cx="8268289"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spcBef>
                <a:spcPts val="3600"/>
              </a:spcBef>
              <a:defRPr sz="3600"/>
            </a:lvl1pPr>
          </a:lstStyle>
          <a:p>
            <a:r>
              <a:rPr dirty="0">
                <a:solidFill>
                  <a:schemeClr val="bg2">
                    <a:lumMod val="20000"/>
                    <a:lumOff val="80000"/>
                  </a:schemeClr>
                </a:solidFill>
              </a:rPr>
              <a:t>What is the size company you want?</a:t>
            </a:r>
          </a:p>
        </p:txBody>
      </p:sp>
      <p:pic>
        <p:nvPicPr>
          <p:cNvPr id="178" name="4FDDA738-EC85-45C4-A3C0-54600CB1D3EB-L0-001.jpeg" descr="4FDDA738-EC85-45C4-A3C0-54600CB1D3EB-L0-001.jpeg"/>
          <p:cNvPicPr>
            <a:picLocks/>
          </p:cNvPicPr>
          <p:nvPr/>
        </p:nvPicPr>
        <p:blipFill>
          <a:blip r:embed="rId2"/>
          <a:stretch>
            <a:fillRect/>
          </a:stretch>
        </p:blipFill>
        <p:spPr>
          <a:xfrm>
            <a:off x="2973286" y="2656882"/>
            <a:ext cx="7058227" cy="5566720"/>
          </a:xfrm>
          <a:prstGeom prst="rect">
            <a:avLst/>
          </a:prstGeom>
          <a:effectLst>
            <a:outerShdw blurRad="63500" dist="12700" dir="5400000" rotWithShape="0">
              <a:srgbClr val="000000">
                <a:alpha val="50000"/>
              </a:srgbClr>
            </a:outerShdw>
          </a:effectLst>
        </p:spPr>
      </p:pic>
      <p:pic>
        <p:nvPicPr>
          <p:cNvPr id="179" name="266D8776-9912-4D1A-8F73-712E0830F857-L0-001.jpeg" descr="266D8776-9912-4D1A-8F73-712E0830F857-L0-001.jpeg"/>
          <p:cNvPicPr>
            <a:picLocks/>
          </p:cNvPicPr>
          <p:nvPr/>
        </p:nvPicPr>
        <p:blipFill>
          <a:blip r:embed="rId3"/>
          <a:stretch>
            <a:fillRect/>
          </a:stretch>
        </p:blipFill>
        <p:spPr>
          <a:xfrm>
            <a:off x="2500578" y="2680579"/>
            <a:ext cx="8003644" cy="6272042"/>
          </a:xfrm>
          <a:prstGeom prst="rect">
            <a:avLst/>
          </a:prstGeom>
          <a:effectLst>
            <a:outerShdw blurRad="63500" dist="12700" dir="5400000" rotWithShape="0">
              <a:srgbClr val="000000">
                <a:alpha val="50000"/>
              </a:srgbClr>
            </a:outerShdw>
          </a:effectLst>
        </p:spPr>
      </p:pic>
      <p:pic>
        <p:nvPicPr>
          <p:cNvPr id="180" name="176AE99E-D345-413B-B2FF-6AFE3CE8F3AB-L0-001.jpeg" descr="176AE99E-D345-413B-B2FF-6AFE3CE8F3AB-L0-001.jpeg"/>
          <p:cNvPicPr>
            <a:picLocks/>
          </p:cNvPicPr>
          <p:nvPr/>
        </p:nvPicPr>
        <p:blipFill>
          <a:blip r:embed="rId4"/>
          <a:stretch>
            <a:fillRect/>
          </a:stretch>
        </p:blipFill>
        <p:spPr>
          <a:xfrm>
            <a:off x="2160367" y="2750242"/>
            <a:ext cx="8684067" cy="6485995"/>
          </a:xfrm>
          <a:prstGeom prst="rect">
            <a:avLst/>
          </a:prstGeom>
          <a:effectLst>
            <a:outerShdw blurRad="63500" dist="12700" dir="5400000" rotWithShape="0">
              <a:srgbClr val="000000">
                <a:alpha val="50000"/>
              </a:srgbClr>
            </a:outerShdw>
          </a:effectLst>
        </p:spPr>
      </p:pic>
      <p:pic>
        <p:nvPicPr>
          <p:cNvPr id="181" name="FA972AE4-D0C9-43D1-A010-9AC6711205C6-L0-001.jpeg" descr="FA972AE4-D0C9-43D1-A010-9AC6711205C6-L0-001.jpeg"/>
          <p:cNvPicPr>
            <a:picLocks/>
          </p:cNvPicPr>
          <p:nvPr/>
        </p:nvPicPr>
        <p:blipFill>
          <a:blip r:embed="rId5"/>
          <a:stretch>
            <a:fillRect/>
          </a:stretch>
        </p:blipFill>
        <p:spPr>
          <a:xfrm>
            <a:off x="1088021" y="2690647"/>
            <a:ext cx="10828758" cy="6982861"/>
          </a:xfrm>
          <a:prstGeom prst="rect">
            <a:avLst/>
          </a:prstGeom>
          <a:effectLst>
            <a:outerShdw blurRad="63500" dist="127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76"/>
                                        </p:tgtEl>
                                        <p:attrNameLst>
                                          <p:attrName>style.visibility</p:attrName>
                                        </p:attrNameLst>
                                      </p:cBhvr>
                                      <p:to>
                                        <p:strVal val="visible"/>
                                      </p:to>
                                    </p:set>
                                    <p:anim calcmode="lin" valueType="num">
                                      <p:cBhvr>
                                        <p:cTn id="7" dur="750" fill="hold"/>
                                        <p:tgtEl>
                                          <p:spTgt spid="176"/>
                                        </p:tgtEl>
                                        <p:attrNameLst>
                                          <p:attrName>ppt_w</p:attrName>
                                        </p:attrNameLst>
                                      </p:cBhvr>
                                      <p:tavLst>
                                        <p:tav tm="0">
                                          <p:val>
                                            <p:fltVal val="0"/>
                                          </p:val>
                                        </p:tav>
                                        <p:tav tm="100000">
                                          <p:val>
                                            <p:strVal val="#ppt_w"/>
                                          </p:val>
                                        </p:tav>
                                      </p:tavLst>
                                    </p:anim>
                                    <p:anim calcmode="lin" valueType="num">
                                      <p:cBhvr>
                                        <p:cTn id="8" dur="750" fill="hold"/>
                                        <p:tgtEl>
                                          <p:spTgt spid="17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177"/>
                                        </p:tgtEl>
                                        <p:attrNameLst>
                                          <p:attrName>style.visibility</p:attrName>
                                        </p:attrNameLst>
                                      </p:cBhvr>
                                      <p:to>
                                        <p:strVal val="visible"/>
                                      </p:to>
                                    </p:set>
                                    <p:anim calcmode="lin" valueType="num">
                                      <p:cBhvr>
                                        <p:cTn id="13" dur="750" fill="hold"/>
                                        <p:tgtEl>
                                          <p:spTgt spid="177"/>
                                        </p:tgtEl>
                                        <p:attrNameLst>
                                          <p:attrName>ppt_w</p:attrName>
                                        </p:attrNameLst>
                                      </p:cBhvr>
                                      <p:tavLst>
                                        <p:tav tm="0">
                                          <p:val>
                                            <p:fltVal val="0"/>
                                          </p:val>
                                        </p:tav>
                                        <p:tav tm="100000">
                                          <p:val>
                                            <p:strVal val="#ppt_w"/>
                                          </p:val>
                                        </p:tav>
                                      </p:tavLst>
                                    </p:anim>
                                    <p:anim calcmode="lin" valueType="num">
                                      <p:cBhvr>
                                        <p:cTn id="14" dur="750" fill="hold"/>
                                        <p:tgtEl>
                                          <p:spTgt spid="17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fill="hold" grpId="0" nodeType="clickEffect">
                                  <p:stCondLst>
                                    <p:cond delay="0"/>
                                  </p:stCondLst>
                                  <p:iterate>
                                    <p:tmAbs val="0"/>
                                  </p:iterate>
                                  <p:childTnLst>
                                    <p:set>
                                      <p:cBhvr>
                                        <p:cTn id="18" fill="hold"/>
                                        <p:tgtEl>
                                          <p:spTgt spid="178"/>
                                        </p:tgtEl>
                                        <p:attrNameLst>
                                          <p:attrName>style.visibility</p:attrName>
                                        </p:attrNameLst>
                                      </p:cBhvr>
                                      <p:to>
                                        <p:strVal val="visible"/>
                                      </p:to>
                                    </p:set>
                                    <p:animEffect transition="in" filter="dissolve">
                                      <p:cBhvr>
                                        <p:cTn id="19" dur="1000"/>
                                        <p:tgtEl>
                                          <p:spTgt spid="17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0" nodeType="clickEffect">
                                  <p:stCondLst>
                                    <p:cond delay="0"/>
                                  </p:stCondLst>
                                  <p:iterate>
                                    <p:tmAbs val="0"/>
                                  </p:iterate>
                                  <p:childTnLst>
                                    <p:set>
                                      <p:cBhvr>
                                        <p:cTn id="23" fill="hold"/>
                                        <p:tgtEl>
                                          <p:spTgt spid="179"/>
                                        </p:tgtEl>
                                        <p:attrNameLst>
                                          <p:attrName>style.visibility</p:attrName>
                                        </p:attrNameLst>
                                      </p:cBhvr>
                                      <p:to>
                                        <p:strVal val="visible"/>
                                      </p:to>
                                    </p:set>
                                    <p:animEffect transition="in" filter="fade">
                                      <p:cBhvr>
                                        <p:cTn id="24" dur="5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iterate>
                                    <p:tmAbs val="0"/>
                                  </p:iterate>
                                  <p:childTnLst>
                                    <p:set>
                                      <p:cBhvr>
                                        <p:cTn id="28" fill="hold"/>
                                        <p:tgtEl>
                                          <p:spTgt spid="180"/>
                                        </p:tgtEl>
                                        <p:attrNameLst>
                                          <p:attrName>style.visibility</p:attrName>
                                        </p:attrNameLst>
                                      </p:cBhvr>
                                      <p:to>
                                        <p:strVal val="visible"/>
                                      </p:to>
                                    </p:set>
                                    <p:anim calcmode="lin" valueType="num">
                                      <p:cBhvr>
                                        <p:cTn id="29" dur="500" fill="hold"/>
                                        <p:tgtEl>
                                          <p:spTgt spid="180"/>
                                        </p:tgtEl>
                                        <p:attrNameLst>
                                          <p:attrName>ppt_w</p:attrName>
                                        </p:attrNameLst>
                                      </p:cBhvr>
                                      <p:tavLst>
                                        <p:tav tm="0">
                                          <p:val>
                                            <p:strVal val="4*#ppt_w"/>
                                          </p:val>
                                        </p:tav>
                                        <p:tav tm="100000">
                                          <p:val>
                                            <p:strVal val="#ppt_w"/>
                                          </p:val>
                                        </p:tav>
                                      </p:tavLst>
                                    </p:anim>
                                    <p:anim calcmode="lin" valueType="num">
                                      <p:cBhvr>
                                        <p:cTn id="30" dur="500" fill="hold"/>
                                        <p:tgtEl>
                                          <p:spTgt spid="180"/>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iterate>
                                    <p:tmAbs val="0"/>
                                  </p:iterate>
                                  <p:childTnLst>
                                    <p:set>
                                      <p:cBhvr>
                                        <p:cTn id="34" fill="hold"/>
                                        <p:tgtEl>
                                          <p:spTgt spid="181"/>
                                        </p:tgtEl>
                                        <p:attrNameLst>
                                          <p:attrName>style.visibility</p:attrName>
                                        </p:attrNameLst>
                                      </p:cBhvr>
                                      <p:to>
                                        <p:strVal val="visible"/>
                                      </p:to>
                                    </p:set>
                                    <p:animEffect transition="in" filter="wipe(down)">
                                      <p:cBhvr>
                                        <p:cTn id="35" dur="2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77" grpId="0" animBg="1" advAuto="0"/>
      <p:bldP spid="178" grpId="0" animBg="1" advAuto="0"/>
      <p:bldP spid="179" grpId="0" animBg="1" advAuto="0"/>
      <p:bldP spid="180" grpId="0" animBg="1" advAuto="0"/>
      <p:bldP spid="181"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age" descr="Image"/>
          <p:cNvPicPr>
            <a:picLocks noGrp="1" noChangeAspect="1"/>
          </p:cNvPicPr>
          <p:nvPr>
            <p:ph type="pic" idx="13"/>
          </p:nvPr>
        </p:nvPicPr>
        <p:blipFill>
          <a:blip r:embed="rId3"/>
          <a:srcRect/>
          <a:stretch>
            <a:fillRect/>
          </a:stretch>
        </p:blipFill>
        <p:spPr>
          <a:prstGeom prst="rect">
            <a:avLst/>
          </a:prstGeom>
        </p:spPr>
      </p:pic>
      <p:sp>
        <p:nvSpPr>
          <p:cNvPr id="249" name="Line"/>
          <p:cNvSpPr>
            <a:spLocks noGrp="1"/>
          </p:cNvSpPr>
          <p:nvPr>
            <p:ph type="body" sz="quarter" idx="14"/>
          </p:nvPr>
        </p:nvSpPr>
        <p:spPr>
          <a:prstGeom prst="line">
            <a:avLst/>
          </a:prstGeom>
        </p:spPr>
        <p:txBody>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50" name="Hiring"/>
          <p:cNvSpPr txBox="1">
            <a:spLocks noGrp="1"/>
          </p:cNvSpPr>
          <p:nvPr>
            <p:ph type="title"/>
          </p:nvPr>
        </p:nvSpPr>
        <p:spPr>
          <a:xfrm>
            <a:off x="266887" y="4123277"/>
            <a:ext cx="12192001" cy="2705101"/>
          </a:xfrm>
          <a:prstGeom prst="rect">
            <a:avLst/>
          </a:prstGeom>
        </p:spPr>
        <p:txBody>
          <a:bodyPr/>
          <a:lstStyle/>
          <a:p>
            <a:r>
              <a:t>Hiring</a:t>
            </a:r>
          </a:p>
        </p:txBody>
      </p:sp>
      <p:sp>
        <p:nvSpPr>
          <p:cNvPr id="251" name="The big wall"/>
          <p:cNvSpPr txBox="1">
            <a:spLocks noGrp="1"/>
          </p:cNvSpPr>
          <p:nvPr>
            <p:ph type="body" sz="quarter" idx="1"/>
          </p:nvPr>
        </p:nvSpPr>
        <p:spPr>
          <a:xfrm>
            <a:off x="266887" y="1951291"/>
            <a:ext cx="12192001" cy="1803401"/>
          </a:xfrm>
          <a:prstGeom prst="rect">
            <a:avLst/>
          </a:prstGeom>
        </p:spPr>
        <p:txBody>
          <a:bodyPr/>
          <a:lstStyle/>
          <a:p>
            <a:r>
              <a:t>The big wall </a:t>
            </a:r>
          </a:p>
        </p:txBody>
      </p:sp>
      <p:sp>
        <p:nvSpPr>
          <p:cNvPr id="252" name="Your business will totally change the day you start taking some of your time and say “my job is not to run the company, my job is to find people smarter than me to run the company.”"/>
          <p:cNvSpPr txBox="1"/>
          <p:nvPr/>
        </p:nvSpPr>
        <p:spPr>
          <a:xfrm>
            <a:off x="899985" y="6601684"/>
            <a:ext cx="8044809" cy="203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spcBef>
                <a:spcPts val="2800"/>
              </a:spcBef>
              <a:defRPr sz="2800" b="0">
                <a:solidFill>
                  <a:srgbClr val="A6AAA9"/>
                </a:solidFill>
                <a:latin typeface="Avenir Next Medium"/>
                <a:ea typeface="Avenir Next Medium"/>
                <a:cs typeface="Avenir Next Medium"/>
                <a:sym typeface="Avenir Next Medium"/>
              </a:defRPr>
            </a:lvl1pPr>
          </a:lstStyle>
          <a:p>
            <a:r>
              <a:t>Your business will totally change the day you start taking some of your time and say “my job is not to run the company, my job is to find people smarter than me to run the company.”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D9DDA84C-7407-46AB-8BE6-ACF0558D44CE-L0-001.jpeg" descr="D9DDA84C-7407-46AB-8BE6-ACF0558D44CE-L0-001.jpeg"/>
          <p:cNvPicPr>
            <a:picLocks noChangeAspect="1"/>
          </p:cNvPicPr>
          <p:nvPr/>
        </p:nvPicPr>
        <p:blipFill>
          <a:blip r:embed="rId2"/>
          <a:stretch>
            <a:fillRect/>
          </a:stretch>
        </p:blipFill>
        <p:spPr>
          <a:xfrm>
            <a:off x="9899197" y="160304"/>
            <a:ext cx="2986490" cy="1993482"/>
          </a:xfrm>
          <a:prstGeom prst="rect">
            <a:avLst/>
          </a:prstGeom>
          <a:ln w="12700">
            <a:miter lim="400000"/>
          </a:ln>
        </p:spPr>
      </p:pic>
      <p:sp>
        <p:nvSpPr>
          <p:cNvPr id="257" name="How We recruit"/>
          <p:cNvSpPr txBox="1"/>
          <p:nvPr/>
        </p:nvSpPr>
        <p:spPr>
          <a:xfrm>
            <a:off x="880252" y="706195"/>
            <a:ext cx="5378285" cy="901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lnSpc>
                <a:spcPct val="80000"/>
              </a:lnSpc>
              <a:spcBef>
                <a:spcPts val="2300"/>
              </a:spcBef>
              <a:defRPr sz="5400" b="0" cap="all">
                <a:solidFill>
                  <a:srgbClr val="A6AAA9"/>
                </a:solidFill>
                <a:latin typeface="DIN Alternate"/>
                <a:ea typeface="DIN Alternate"/>
                <a:cs typeface="DIN Alternate"/>
                <a:sym typeface="DIN Alternate"/>
              </a:defRPr>
            </a:lvl1pPr>
          </a:lstStyle>
          <a:p>
            <a:r>
              <a:t>How We recruit</a:t>
            </a:r>
          </a:p>
        </p:txBody>
      </p:sp>
      <p:sp>
        <p:nvSpPr>
          <p:cNvPr id="258" name="Create a story about who you are…"/>
          <p:cNvSpPr txBox="1"/>
          <p:nvPr/>
        </p:nvSpPr>
        <p:spPr>
          <a:xfrm>
            <a:off x="774834" y="2775377"/>
            <a:ext cx="11591368" cy="6078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85588" indent="-485588" defTabSz="584200">
              <a:spcBef>
                <a:spcPts val="2800"/>
              </a:spcBef>
              <a:buSzPct val="100000"/>
              <a:buAutoNum type="arabicPeriod"/>
              <a:defRPr sz="2500" b="0">
                <a:solidFill>
                  <a:srgbClr val="838787"/>
                </a:solidFill>
                <a:latin typeface="Avenir Next Medium"/>
                <a:ea typeface="Avenir Next Medium"/>
                <a:cs typeface="Avenir Next Medium"/>
                <a:sym typeface="Avenir Next Medium"/>
              </a:defRPr>
            </a:pPr>
            <a:r>
              <a:rPr dirty="0"/>
              <a:t>Create a story about who you are</a:t>
            </a:r>
          </a:p>
          <a:p>
            <a:pPr marL="485588" indent="-485588" defTabSz="584200">
              <a:spcBef>
                <a:spcPts val="2800"/>
              </a:spcBef>
              <a:buSzPct val="100000"/>
              <a:buAutoNum type="arabicPeriod"/>
              <a:defRPr sz="2500" b="0">
                <a:solidFill>
                  <a:srgbClr val="838787"/>
                </a:solidFill>
                <a:latin typeface="Avenir Next Medium"/>
                <a:ea typeface="Avenir Next Medium"/>
                <a:cs typeface="Avenir Next Medium"/>
                <a:sym typeface="Avenir Next Medium"/>
              </a:defRPr>
            </a:pPr>
            <a:r>
              <a:rPr dirty="0"/>
              <a:t>Stop using old hiring ads</a:t>
            </a:r>
          </a:p>
          <a:p>
            <a:pPr marL="485588" indent="-485588" defTabSz="584200">
              <a:spcBef>
                <a:spcPts val="2800"/>
              </a:spcBef>
              <a:buSzPct val="100000"/>
              <a:buAutoNum type="arabicPeriod"/>
              <a:defRPr sz="2500" b="0">
                <a:solidFill>
                  <a:srgbClr val="838787"/>
                </a:solidFill>
                <a:latin typeface="Avenir Next Medium"/>
                <a:ea typeface="Avenir Next Medium"/>
                <a:cs typeface="Avenir Next Medium"/>
                <a:sym typeface="Avenir Next Medium"/>
              </a:defRPr>
            </a:pPr>
            <a:r>
              <a:rPr dirty="0"/>
              <a:t>Indeed. Keywords   Templates. </a:t>
            </a:r>
            <a:endParaRPr lang="en-US" dirty="0"/>
          </a:p>
          <a:p>
            <a:pPr marL="485588" indent="-485588" defTabSz="584200">
              <a:spcBef>
                <a:spcPts val="2800"/>
              </a:spcBef>
              <a:buSzPct val="100000"/>
              <a:buAutoNum type="arabicPeriod"/>
              <a:defRPr sz="2500" b="0">
                <a:solidFill>
                  <a:srgbClr val="838787"/>
                </a:solidFill>
                <a:latin typeface="Avenir Next Medium"/>
                <a:ea typeface="Avenir Next Medium"/>
                <a:cs typeface="Avenir Next Medium"/>
                <a:sym typeface="Avenir Next Medium"/>
              </a:defRPr>
            </a:pPr>
            <a:r>
              <a:rPr dirty="0"/>
              <a:t>Hire people’s friends </a:t>
            </a:r>
          </a:p>
          <a:p>
            <a:pPr marL="485588" indent="-485588" defTabSz="584200">
              <a:spcBef>
                <a:spcPts val="2800"/>
              </a:spcBef>
              <a:buSzPct val="100000"/>
              <a:buAutoNum type="arabicPeriod"/>
              <a:defRPr sz="2500" b="0">
                <a:solidFill>
                  <a:srgbClr val="838787"/>
                </a:solidFill>
                <a:latin typeface="Avenir Next Medium"/>
                <a:ea typeface="Avenir Next Medium"/>
                <a:cs typeface="Avenir Next Medium"/>
                <a:sym typeface="Avenir Next Medium"/>
              </a:defRPr>
            </a:pPr>
            <a:r>
              <a:rPr dirty="0"/>
              <a:t>Paid apprenticeships with a career plan.  Online training and paths to certification. </a:t>
            </a:r>
          </a:p>
          <a:p>
            <a:pPr marL="485588" indent="-485588" defTabSz="584200">
              <a:spcBef>
                <a:spcPts val="2800"/>
              </a:spcBef>
              <a:buSzPct val="100000"/>
              <a:buAutoNum type="arabicPeriod"/>
              <a:defRPr sz="2500" b="0">
                <a:solidFill>
                  <a:srgbClr val="838787"/>
                </a:solidFill>
                <a:latin typeface="Avenir Next Medium"/>
                <a:ea typeface="Avenir Next Medium"/>
                <a:cs typeface="Avenir Next Medium"/>
                <a:sym typeface="Avenir Next Medium"/>
              </a:defRPr>
            </a:pPr>
            <a:r>
              <a:rPr dirty="0"/>
              <a:t>Great pay and benefits are important.  Benefits starting to be more important.  </a:t>
            </a:r>
          </a:p>
          <a:p>
            <a:pPr marL="485588" indent="-485588" defTabSz="584200">
              <a:spcBef>
                <a:spcPts val="2800"/>
              </a:spcBef>
              <a:buSzPct val="100000"/>
              <a:buAutoNum type="arabicPeriod"/>
              <a:defRPr sz="2500" b="0">
                <a:solidFill>
                  <a:srgbClr val="838787"/>
                </a:solidFill>
                <a:latin typeface="Avenir Next Medium"/>
                <a:ea typeface="Avenir Next Medium"/>
                <a:cs typeface="Avenir Next Medium"/>
                <a:sym typeface="Avenir Next Medium"/>
              </a:defRPr>
            </a:pPr>
            <a:r>
              <a:rPr dirty="0"/>
              <a:t>Meaningfulness, Direction and Appreciated. </a:t>
            </a:r>
          </a:p>
          <a:p>
            <a:pPr marL="485588" indent="-485588" defTabSz="584200">
              <a:spcBef>
                <a:spcPts val="2800"/>
              </a:spcBef>
              <a:buSzPct val="100000"/>
              <a:buAutoNum type="arabicPeriod"/>
              <a:defRPr sz="2500" b="0">
                <a:solidFill>
                  <a:srgbClr val="838787"/>
                </a:solidFill>
                <a:latin typeface="Avenir Next Medium"/>
                <a:ea typeface="Avenir Next Medium"/>
                <a:cs typeface="Avenir Next Medium"/>
                <a:sym typeface="Avenir Next Medium"/>
              </a:defRPr>
            </a:pPr>
            <a:r>
              <a:rPr dirty="0"/>
              <a:t>They can be looking for more responsibility, more pay,  more benefits, the goal posts, a change. </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5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5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5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5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25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ommission Based Pay"/>
          <p:cNvSpPr txBox="1"/>
          <p:nvPr/>
        </p:nvSpPr>
        <p:spPr>
          <a:xfrm>
            <a:off x="304924" y="780729"/>
            <a:ext cx="12394952"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lnSpc>
                <a:spcPct val="80000"/>
              </a:lnSpc>
              <a:spcBef>
                <a:spcPts val="2800"/>
              </a:spcBef>
              <a:defRPr sz="6000" b="0" cap="all">
                <a:solidFill>
                  <a:schemeClr val="accent1"/>
                </a:solidFill>
                <a:latin typeface="+mn-lt"/>
                <a:ea typeface="+mn-ea"/>
                <a:cs typeface="+mn-cs"/>
                <a:sym typeface="DIN Condensed"/>
              </a:defRPr>
            </a:lvl1pPr>
          </a:lstStyle>
          <a:p>
            <a:r>
              <a:t>Commission Based Pay</a:t>
            </a:r>
          </a:p>
        </p:txBody>
      </p:sp>
      <p:sp>
        <p:nvSpPr>
          <p:cNvPr id="261" name="The Good and the Bad…"/>
          <p:cNvSpPr txBox="1"/>
          <p:nvPr/>
        </p:nvSpPr>
        <p:spPr>
          <a:xfrm>
            <a:off x="1698472" y="1812074"/>
            <a:ext cx="10935641" cy="726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584200">
              <a:spcBef>
                <a:spcPts val="2800"/>
              </a:spcBef>
              <a:defRPr sz="3400" b="0">
                <a:solidFill>
                  <a:srgbClr val="A6AAA9"/>
                </a:solidFill>
                <a:latin typeface="Avenir Next Medium"/>
                <a:ea typeface="Avenir Next Medium"/>
                <a:cs typeface="Avenir Next Medium"/>
                <a:sym typeface="Avenir Next Medium"/>
              </a:defRPr>
            </a:pPr>
            <a:r>
              <a:t>The Good and the Bad</a:t>
            </a:r>
          </a:p>
          <a:p>
            <a:pPr defTabSz="584200">
              <a:spcBef>
                <a:spcPts val="2800"/>
              </a:spcBef>
              <a:defRPr sz="3400" b="0">
                <a:solidFill>
                  <a:srgbClr val="A6AAA9"/>
                </a:solidFill>
                <a:latin typeface="Avenir Next Medium"/>
                <a:ea typeface="Avenir Next Medium"/>
                <a:cs typeface="Avenir Next Medium"/>
                <a:sym typeface="Avenir Next Medium"/>
              </a:defRPr>
            </a:pPr>
            <a:r>
              <a:t>The Most Fair</a:t>
            </a:r>
          </a:p>
          <a:p>
            <a:pPr defTabSz="584200">
              <a:spcBef>
                <a:spcPts val="2800"/>
              </a:spcBef>
              <a:defRPr sz="3400" b="0">
                <a:solidFill>
                  <a:srgbClr val="A6AAA9"/>
                </a:solidFill>
                <a:latin typeface="Avenir Next Medium"/>
                <a:ea typeface="Avenir Next Medium"/>
                <a:cs typeface="Avenir Next Medium"/>
                <a:sym typeface="Avenir Next Medium"/>
              </a:defRPr>
            </a:pPr>
            <a:r>
              <a:t>Makes ScoreKeeping and goals easier</a:t>
            </a:r>
          </a:p>
          <a:p>
            <a:pPr defTabSz="584200">
              <a:spcBef>
                <a:spcPts val="2800"/>
              </a:spcBef>
              <a:defRPr sz="3400" b="0">
                <a:solidFill>
                  <a:srgbClr val="A6AAA9"/>
                </a:solidFill>
                <a:latin typeface="Avenir Next Medium"/>
                <a:ea typeface="Avenir Next Medium"/>
                <a:cs typeface="Avenir Next Medium"/>
                <a:sym typeface="Avenir Next Medium"/>
              </a:defRPr>
            </a:pPr>
            <a:r>
              <a:t>Less likely to lose technicians</a:t>
            </a:r>
          </a:p>
          <a:p>
            <a:pPr defTabSz="584200">
              <a:spcBef>
                <a:spcPts val="2800"/>
              </a:spcBef>
              <a:defRPr sz="3400" b="0">
                <a:solidFill>
                  <a:srgbClr val="A6AAA9"/>
                </a:solidFill>
                <a:latin typeface="Avenir Next Medium"/>
                <a:ea typeface="Avenir Next Medium"/>
                <a:cs typeface="Avenir Next Medium"/>
                <a:sym typeface="Avenir Next Medium"/>
              </a:defRPr>
            </a:pPr>
            <a:r>
              <a:t>Very difficult to start - ideas on rolling it out </a:t>
            </a:r>
          </a:p>
          <a:p>
            <a:pPr defTabSz="584200">
              <a:spcBef>
                <a:spcPts val="2800"/>
              </a:spcBef>
              <a:defRPr sz="3400" b="0">
                <a:solidFill>
                  <a:srgbClr val="A6AAA9"/>
                </a:solidFill>
                <a:latin typeface="Avenir Next Medium"/>
                <a:ea typeface="Avenir Next Medium"/>
                <a:cs typeface="Avenir Next Medium"/>
                <a:sym typeface="Avenir Next Medium"/>
              </a:defRPr>
            </a:pPr>
            <a:r>
              <a:t>Most of my clients want to know how to do this </a:t>
            </a:r>
          </a:p>
          <a:p>
            <a:pPr defTabSz="584200">
              <a:spcBef>
                <a:spcPts val="2800"/>
              </a:spcBef>
              <a:defRPr sz="3400" b="0">
                <a:solidFill>
                  <a:srgbClr val="838787"/>
                </a:solidFill>
                <a:latin typeface="Avenir Next Medium"/>
                <a:ea typeface="Avenir Next Medium"/>
                <a:cs typeface="Avenir Next Medium"/>
                <a:sym typeface="Avenir Next Medium"/>
              </a:defRPr>
            </a:pPr>
            <a:r>
              <a:rPr>
                <a:solidFill>
                  <a:srgbClr val="A6AAA9"/>
                </a:solidFill>
              </a:rPr>
              <a:t>Changes their motive to do a more though inspection</a:t>
            </a:r>
            <a:r>
              <a:t> </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6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6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6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6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26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1"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3001413" cy="9751059"/>
          </a:xfrm>
          <a:prstGeom prst="rect">
            <a:avLst/>
          </a:prstGeom>
        </p:spPr>
      </p:pic>
      <p:sp>
        <p:nvSpPr>
          <p:cNvPr id="267" name="Train and Educate"/>
          <p:cNvSpPr txBox="1">
            <a:spLocks noGrp="1"/>
          </p:cNvSpPr>
          <p:nvPr>
            <p:ph type="title"/>
          </p:nvPr>
        </p:nvSpPr>
        <p:spPr>
          <a:xfrm>
            <a:off x="692627" y="5355739"/>
            <a:ext cx="11630469" cy="2139498"/>
          </a:xfrm>
          <a:prstGeom prst="rect">
            <a:avLst/>
          </a:prstGeom>
        </p:spPr>
        <p:txBody>
          <a:bodyPr vert="horz" lIns="91440" tIns="45720" rIns="91440" bIns="45720" rtlCol="0" anchor="b">
            <a:normAutofit/>
          </a:bodyPr>
          <a:lstStyle/>
          <a:p>
            <a:pPr defTabSz="457200">
              <a:spcBef>
                <a:spcPct val="0"/>
              </a:spcBef>
            </a:pPr>
            <a:r>
              <a:rPr lang="en-US" sz="8800" cap="all" dirty="0">
                <a:solidFill>
                  <a:schemeClr val="tx1"/>
                </a:solidFill>
                <a:effectLst/>
                <a:latin typeface="+mj-lt"/>
                <a:ea typeface="+mj-ea"/>
                <a:cs typeface="+mj-cs"/>
              </a:rPr>
              <a:t>Train and Educate </a:t>
            </a:r>
          </a:p>
        </p:txBody>
      </p:sp>
      <p:pic>
        <p:nvPicPr>
          <p:cNvPr id="79" name="Graphic 78" descr="Teacher">
            <a:extLst>
              <a:ext uri="{FF2B5EF4-FFF2-40B4-BE49-F238E27FC236}">
                <a16:creationId xmlns:a16="http://schemas.microsoft.com/office/drawing/2014/main" id="{AC18AADB-4FFF-4200-9110-6FE3C7D59B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36481" y="1365504"/>
            <a:ext cx="3542758" cy="354275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64135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152</TotalTime>
  <Words>984</Words>
  <Application>Microsoft Office PowerPoint</Application>
  <PresentationFormat>Anpassad</PresentationFormat>
  <Paragraphs>138</Paragraphs>
  <Slides>35</Slides>
  <Notes>6</Notes>
  <HiddenSlides>4</HiddenSlides>
  <MMClips>4</MMClips>
  <ScaleCrop>false</ScaleCrop>
  <HeadingPairs>
    <vt:vector size="6" baseType="variant">
      <vt:variant>
        <vt:lpstr>Använt teckensnitt</vt:lpstr>
      </vt:variant>
      <vt:variant>
        <vt:i4>10</vt:i4>
      </vt:variant>
      <vt:variant>
        <vt:lpstr>Tema</vt:lpstr>
      </vt:variant>
      <vt:variant>
        <vt:i4>1</vt:i4>
      </vt:variant>
      <vt:variant>
        <vt:lpstr>Bildrubriker</vt:lpstr>
      </vt:variant>
      <vt:variant>
        <vt:i4>35</vt:i4>
      </vt:variant>
    </vt:vector>
  </HeadingPairs>
  <TitlesOfParts>
    <vt:vector size="46" baseType="lpstr">
      <vt:lpstr>Arial</vt:lpstr>
      <vt:lpstr>Avenir Next</vt:lpstr>
      <vt:lpstr>Avenir Next Medium</vt:lpstr>
      <vt:lpstr>Calibri</vt:lpstr>
      <vt:lpstr>Calibri Light</vt:lpstr>
      <vt:lpstr>Chalkduster</vt:lpstr>
      <vt:lpstr>DIN Alternate</vt:lpstr>
      <vt:lpstr>Helvetica</vt:lpstr>
      <vt:lpstr>Helvetica Neue</vt:lpstr>
      <vt:lpstr>Rockwell</vt:lpstr>
      <vt:lpstr>Celestial</vt:lpstr>
      <vt:lpstr>Chimney Business in the United States With Mark Stoner &amp; Chuck Hall</vt:lpstr>
      <vt:lpstr>PowerPoint-presentation</vt:lpstr>
      <vt:lpstr>PowerPoint-presentation</vt:lpstr>
      <vt:lpstr>How Much Time Do You Have Left?</vt:lpstr>
      <vt:lpstr>Setting Your GPS</vt:lpstr>
      <vt:lpstr>Hiring</vt:lpstr>
      <vt:lpstr>PowerPoint-presentation</vt:lpstr>
      <vt:lpstr>PowerPoint-presentation</vt:lpstr>
      <vt:lpstr>Train and Educate </vt:lpstr>
      <vt:lpstr>Education is Now the competitive edge</vt:lpstr>
      <vt:lpstr>PowerPoint-presentation</vt:lpstr>
      <vt:lpstr>Financing</vt:lpstr>
      <vt:lpstr>Marketing</vt:lpstr>
      <vt:lpstr>PowerPoint-presentation</vt:lpstr>
      <vt:lpstr>PowerPoint-presentation</vt:lpstr>
      <vt:lpstr>PowerPoint-presentation</vt:lpstr>
      <vt:lpstr>PowerPoint-presentation</vt:lpstr>
      <vt:lpstr>PowerPoint-presentation</vt:lpstr>
      <vt:lpstr>Using Videos Effectively</vt:lpstr>
      <vt:lpstr>Newspaper and Magazine Readership is Down </vt:lpstr>
      <vt:lpstr>Using Video allows you to begin building 2 very important parts of the Sales Process</vt:lpstr>
      <vt:lpstr>PowerPoint-presentation</vt:lpstr>
      <vt:lpstr>PowerPoint-presentation</vt:lpstr>
      <vt:lpstr>PowerPoint-presentation</vt:lpstr>
      <vt:lpstr>PowerPoint-presentation</vt:lpstr>
      <vt:lpstr>PowerPoint-presentation</vt:lpstr>
      <vt:lpstr>PowerPoint-presentation</vt:lpstr>
      <vt:lpstr>In the consumers eyes we are equal until someone demonstrates they are superior</vt:lpstr>
      <vt:lpstr>Facebook generates 8 billion video views on average per day (Source: Social Media Today)</vt:lpstr>
      <vt:lpstr>   Why Video?</vt:lpstr>
      <vt:lpstr>Ideas for Video Content </vt:lpstr>
      <vt:lpstr>                         Be Like a Buffalo</vt:lpstr>
      <vt:lpstr>Leadership Is  everything </vt:lpstr>
      <vt:lpstr>Understand the stages of growth</vt:lpstr>
      <vt:lpstr>To compete in a Free market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Chimney Business in the United States With Mark Stoner &amp; Chuck Hall</dc:title>
  <dc:creator>Mark Stoner</dc:creator>
  <cp:lastModifiedBy>Mattias Löfroth</cp:lastModifiedBy>
  <cp:revision>11</cp:revision>
  <dcterms:created xsi:type="dcterms:W3CDTF">2019-08-18T23:23:46Z</dcterms:created>
  <dcterms:modified xsi:type="dcterms:W3CDTF">2019-08-29T14:53:37Z</dcterms:modified>
</cp:coreProperties>
</file>