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5"/>
  </p:notesMasterIdLst>
  <p:sldIdLst>
    <p:sldId id="310" r:id="rId5"/>
    <p:sldId id="287" r:id="rId6"/>
    <p:sldId id="288" r:id="rId7"/>
    <p:sldId id="290" r:id="rId8"/>
    <p:sldId id="307" r:id="rId9"/>
    <p:sldId id="291" r:id="rId10"/>
    <p:sldId id="292" r:id="rId11"/>
    <p:sldId id="294" r:id="rId12"/>
    <p:sldId id="295" r:id="rId13"/>
    <p:sldId id="296" r:id="rId14"/>
    <p:sldId id="297" r:id="rId15"/>
    <p:sldId id="306" r:id="rId16"/>
    <p:sldId id="300" r:id="rId17"/>
    <p:sldId id="299" r:id="rId18"/>
    <p:sldId id="302" r:id="rId19"/>
    <p:sldId id="309" r:id="rId20"/>
    <p:sldId id="305" r:id="rId21"/>
    <p:sldId id="303" r:id="rId22"/>
    <p:sldId id="308" r:id="rId23"/>
    <p:sldId id="311" r:id="rId24"/>
  </p:sldIdLst>
  <p:sldSz cx="12192000" cy="6858000"/>
  <p:notesSz cx="6858000" cy="9144000"/>
  <p:embeddedFontLst>
    <p:embeddedFont>
      <p:font typeface="Aharoni" panose="02010803020104030203" pitchFamily="2" charset="-79"/>
      <p:bold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67"/>
    <p:restoredTop sz="71489" autoAdjust="0"/>
  </p:normalViewPr>
  <p:slideViewPr>
    <p:cSldViewPr snapToGrid="0" snapToObjects="1">
      <p:cViewPr varScale="1">
        <p:scale>
          <a:sx n="81" d="100"/>
          <a:sy n="81" d="100"/>
        </p:scale>
        <p:origin x="184"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Users/pernillaek/Downloads/Skorstensfejarna-statistik-2008-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pernillaek/Downloads/Skorstensfejarna-statistik-2008-2018.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Dropbox%20(SSR)\SSR\F&#246;rbundet\Vision\Statistik\Fallolyckor%202007-2018%20(AFA%20F&#246;rs&#228;kring)\Fallolyckor%202007-2018%20(AFA%20F&#246;rs&#228;kring).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Antal arbetsolycksfall</a:t>
            </a:r>
            <a:r>
              <a:rPr lang="en-US" baseline="0"/>
              <a:t> per år</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776757736"/>
        <c:axId val="776758064"/>
      </c:barChart>
      <c:catAx>
        <c:axId val="776757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76758064"/>
        <c:crosses val="autoZero"/>
        <c:auto val="1"/>
        <c:lblAlgn val="ctr"/>
        <c:lblOffset val="100"/>
        <c:noMultiLvlLbl val="0"/>
      </c:catAx>
      <c:valAx>
        <c:axId val="776758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76757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383162875987346E-2"/>
          <c:y val="9.302230818764444E-2"/>
          <c:w val="0.91961683712401265"/>
          <c:h val="0.84020487979560987"/>
        </c:manualLayout>
      </c:layout>
      <c:barChart>
        <c:barDir val="col"/>
        <c:grouping val="clustered"/>
        <c:varyColors val="0"/>
        <c:ser>
          <c:idx val="0"/>
          <c:order val="0"/>
          <c:tx>
            <c:strRef>
              <c:f>Arbetsolycksfall!$B$8</c:f>
              <c:strCache>
                <c:ptCount val="1"/>
                <c:pt idx="0">
                  <c:v>Antal arbetsolycksfall</c:v>
                </c:pt>
              </c:strCache>
            </c:strRef>
          </c:tx>
          <c:spPr>
            <a:solidFill>
              <a:schemeClr val="accent2"/>
            </a:solidFill>
            <a:ln>
              <a:noFill/>
            </a:ln>
            <a:effectLst/>
          </c:spPr>
          <c:invertIfNegative val="0"/>
          <c:cat>
            <c:numRef>
              <c:f>Arbetsolycksfall!$C$7:$M$7</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Arbetsolycksfall!$C$8:$M$8</c:f>
              <c:numCache>
                <c:formatCode>General</c:formatCode>
                <c:ptCount val="11"/>
                <c:pt idx="0">
                  <c:v>28</c:v>
                </c:pt>
                <c:pt idx="1">
                  <c:v>23</c:v>
                </c:pt>
                <c:pt idx="2">
                  <c:v>24</c:v>
                </c:pt>
                <c:pt idx="3">
                  <c:v>36</c:v>
                </c:pt>
                <c:pt idx="4">
                  <c:v>39</c:v>
                </c:pt>
                <c:pt idx="5">
                  <c:v>35</c:v>
                </c:pt>
                <c:pt idx="6">
                  <c:v>39</c:v>
                </c:pt>
                <c:pt idx="7">
                  <c:v>38</c:v>
                </c:pt>
                <c:pt idx="8">
                  <c:v>34</c:v>
                </c:pt>
                <c:pt idx="9">
                  <c:v>38</c:v>
                </c:pt>
                <c:pt idx="10">
                  <c:v>27</c:v>
                </c:pt>
              </c:numCache>
            </c:numRef>
          </c:val>
          <c:extLst>
            <c:ext xmlns:c16="http://schemas.microsoft.com/office/drawing/2014/chart" uri="{C3380CC4-5D6E-409C-BE32-E72D297353CC}">
              <c16:uniqueId val="{00000000-4A7E-BC4C-8DE4-80EAD5494AE9}"/>
            </c:ext>
          </c:extLst>
        </c:ser>
        <c:dLbls>
          <c:showLegendKey val="0"/>
          <c:showVal val="0"/>
          <c:showCatName val="0"/>
          <c:showSerName val="0"/>
          <c:showPercent val="0"/>
          <c:showBubbleSize val="0"/>
        </c:dLbls>
        <c:gapWidth val="219"/>
        <c:overlap val="-27"/>
        <c:axId val="776757736"/>
        <c:axId val="776758064"/>
      </c:barChart>
      <c:catAx>
        <c:axId val="776757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a:outerShdw blurRad="50800" dist="50800" dir="5400000" sx="200000" sy="200000" algn="ctr" rotWithShape="0">
              <a:srgbClr val="000000">
                <a:alpha val="43137"/>
              </a:srgbClr>
            </a:outerShdw>
          </a:effectLst>
        </c:spPr>
        <c:txPr>
          <a:bodyPr rot="-60000000" spcFirstLastPara="1" vertOverflow="ellipsis" vert="horz" wrap="square" anchor="ctr" anchorCtr="1"/>
          <a:lstStyle/>
          <a:p>
            <a:pPr>
              <a:defRPr sz="900" b="0" i="0" u="none" strike="noStrike" kern="1200" baseline="0">
                <a:solidFill>
                  <a:schemeClr val="bg1"/>
                </a:solidFill>
                <a:effectLst>
                  <a:outerShdw blurRad="50800" dist="50800" dir="5400000" sx="200000" sy="200000" algn="ctr" rotWithShape="0">
                    <a:srgbClr val="000000"/>
                  </a:outerShdw>
                </a:effectLst>
                <a:latin typeface="+mn-lt"/>
                <a:ea typeface="+mn-ea"/>
                <a:cs typeface="+mn-cs"/>
              </a:defRPr>
            </a:pPr>
            <a:endParaRPr lang="sv-SE"/>
          </a:p>
        </c:txPr>
        <c:crossAx val="776758064"/>
        <c:crosses val="autoZero"/>
        <c:auto val="1"/>
        <c:lblAlgn val="ctr"/>
        <c:lblOffset val="100"/>
        <c:noMultiLvlLbl val="0"/>
      </c:catAx>
      <c:valAx>
        <c:axId val="776758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a:outerShdw blurRad="88900" dist="50800" dir="5400000" sx="4000" sy="4000" algn="ctr" rotWithShape="0">
              <a:srgbClr val="000000">
                <a:alpha val="43137"/>
              </a:srgbClr>
            </a:outerShdw>
          </a:effectLst>
        </c:spPr>
        <c:txPr>
          <a:bodyPr rot="-60000000" spcFirstLastPara="1" vertOverflow="ellipsis" vert="horz" wrap="square" anchor="ctr" anchorCtr="1"/>
          <a:lstStyle/>
          <a:p>
            <a:pPr>
              <a:defRPr sz="900" b="0" i="0" u="none" strike="noStrike" kern="1200" baseline="0">
                <a:solidFill>
                  <a:schemeClr val="bg1"/>
                </a:solidFill>
                <a:effectLst>
                  <a:outerShdw blurRad="50800" dist="50800" dir="5400000" sx="200000" sy="200000" algn="ctr" rotWithShape="0">
                    <a:srgbClr val="000000">
                      <a:alpha val="43137"/>
                    </a:srgbClr>
                  </a:outerShdw>
                </a:effectLst>
                <a:latin typeface="+mn-lt"/>
                <a:ea typeface="+mn-ea"/>
                <a:cs typeface="+mn-cs"/>
              </a:defRPr>
            </a:pPr>
            <a:endParaRPr lang="sv-SE"/>
          </a:p>
        </c:txPr>
        <c:crossAx val="776757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effectLst>
            <a:outerShdw blurRad="50800" dist="50800" dir="5400000" sx="200000" sy="200000" algn="ctr" rotWithShape="0">
              <a:srgbClr val="000000"/>
            </a:outerShdw>
          </a:effectLst>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2128" b="1" i="0" u="none" strike="noStrike" kern="1200" baseline="0">
                <a:solidFill>
                  <a:schemeClr val="bg1"/>
                </a:solidFill>
                <a:latin typeface="+mn-lt"/>
                <a:ea typeface="+mn-ea"/>
                <a:cs typeface="+mn-cs"/>
              </a:defRPr>
            </a:pPr>
            <a:r>
              <a:rPr lang="en-US" sz="3600" dirty="0">
                <a:latin typeface="Aharoni" panose="02010803020104030203" pitchFamily="2" charset="-79"/>
                <a:cs typeface="Aharoni" panose="02010803020104030203" pitchFamily="2" charset="-79"/>
              </a:rPr>
              <a:t>RAPPORTERADE</a:t>
            </a:r>
            <a:r>
              <a:rPr lang="en-US" sz="3600" baseline="0" dirty="0">
                <a:latin typeface="Aharoni" panose="02010803020104030203" pitchFamily="2" charset="-79"/>
                <a:cs typeface="Aharoni" panose="02010803020104030203" pitchFamily="2" charset="-79"/>
              </a:rPr>
              <a:t> </a:t>
            </a:r>
            <a:r>
              <a:rPr lang="en-US" sz="3600" dirty="0">
                <a:latin typeface="Aharoni" panose="02010803020104030203" pitchFamily="2" charset="-79"/>
                <a:cs typeface="Aharoni" panose="02010803020104030203" pitchFamily="2" charset="-79"/>
              </a:rPr>
              <a:t>FALLOLYCKOR (AFA)</a:t>
            </a:r>
          </a:p>
        </c:rich>
      </c:tx>
      <c:layout>
        <c:manualLayout>
          <c:xMode val="edge"/>
          <c:yMode val="edge"/>
          <c:x val="0.11317843215417185"/>
          <c:y val="3.2171674374883226E-4"/>
        </c:manualLayout>
      </c:layout>
      <c:overlay val="0"/>
      <c:spPr>
        <a:noFill/>
        <a:ln>
          <a:noFill/>
        </a:ln>
        <a:effectLst/>
      </c:spPr>
      <c:txPr>
        <a:bodyPr rot="0" spcFirstLastPara="1" vertOverflow="ellipsis" vert="horz" wrap="square" anchor="ctr" anchorCtr="1"/>
        <a:lstStyle/>
        <a:p>
          <a:pPr algn="just">
            <a:defRPr sz="2128" b="1" i="0" u="none" strike="noStrike" kern="1200" baseline="0">
              <a:solidFill>
                <a:schemeClr val="bg1"/>
              </a:solidFill>
              <a:latin typeface="+mn-lt"/>
              <a:ea typeface="+mn-ea"/>
              <a:cs typeface="+mn-cs"/>
            </a:defRPr>
          </a:pPr>
          <a:endParaRPr lang="sv-SE"/>
        </a:p>
      </c:txPr>
    </c:title>
    <c:autoTitleDeleted val="0"/>
    <c:plotArea>
      <c:layout>
        <c:manualLayout>
          <c:layoutTarget val="inner"/>
          <c:xMode val="edge"/>
          <c:yMode val="edge"/>
          <c:x val="3.6279626978445875E-2"/>
          <c:y val="0.14763544200663009"/>
          <c:w val="0.94856885787003897"/>
          <c:h val="0.79579044525929021"/>
        </c:manualLayout>
      </c:layout>
      <c:barChart>
        <c:barDir val="col"/>
        <c:grouping val="clustered"/>
        <c:varyColors val="0"/>
        <c:ser>
          <c:idx val="1"/>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numRef>
              <c:f>Sotare!$B$26:$M$26</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Sotare!$B$27:$M$27</c:f>
              <c:numCache>
                <c:formatCode>General</c:formatCode>
                <c:ptCount val="12"/>
                <c:pt idx="0">
                  <c:v>18</c:v>
                </c:pt>
                <c:pt idx="1">
                  <c:v>20</c:v>
                </c:pt>
                <c:pt idx="2">
                  <c:v>20</c:v>
                </c:pt>
                <c:pt idx="3">
                  <c:v>14</c:v>
                </c:pt>
                <c:pt idx="4">
                  <c:v>24</c:v>
                </c:pt>
                <c:pt idx="5">
                  <c:v>30</c:v>
                </c:pt>
                <c:pt idx="6">
                  <c:v>21</c:v>
                </c:pt>
                <c:pt idx="7">
                  <c:v>24</c:v>
                </c:pt>
                <c:pt idx="8">
                  <c:v>19</c:v>
                </c:pt>
                <c:pt idx="9">
                  <c:v>22</c:v>
                </c:pt>
                <c:pt idx="10">
                  <c:v>25</c:v>
                </c:pt>
                <c:pt idx="11">
                  <c:v>16</c:v>
                </c:pt>
              </c:numCache>
            </c:numRef>
          </c:val>
          <c:extLst>
            <c:ext xmlns:c16="http://schemas.microsoft.com/office/drawing/2014/chart" uri="{C3380CC4-5D6E-409C-BE32-E72D297353CC}">
              <c16:uniqueId val="{00000000-1843-4BD4-A50A-2D66844E16A8}"/>
            </c:ext>
          </c:extLst>
        </c:ser>
        <c:dLbls>
          <c:showLegendKey val="0"/>
          <c:showVal val="0"/>
          <c:showCatName val="0"/>
          <c:showSerName val="0"/>
          <c:showPercent val="0"/>
          <c:showBubbleSize val="0"/>
        </c:dLbls>
        <c:gapWidth val="100"/>
        <c:overlap val="-24"/>
        <c:axId val="114575616"/>
        <c:axId val="191893504"/>
      </c:barChart>
      <c:catAx>
        <c:axId val="11457561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sv-SE"/>
          </a:p>
        </c:txPr>
        <c:crossAx val="191893504"/>
        <c:crosses val="autoZero"/>
        <c:auto val="1"/>
        <c:lblAlgn val="ctr"/>
        <c:lblOffset val="100"/>
        <c:noMultiLvlLbl val="0"/>
      </c:catAx>
      <c:valAx>
        <c:axId val="19189350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sv-SE"/>
          </a:p>
        </c:txPr>
        <c:crossAx val="11457561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A6B71B-9BAD-A04E-9179-C8AB0142FF8D}" type="datetimeFigureOut">
              <a:rPr lang="sv-SE" smtClean="0"/>
              <a:t>2020-04-07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sv-SE"/>
              <a:t>Redigera format för bakgrundstext
Nivå två
Nivå tre
Nivå fyra
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7BC08-81CE-FD42-9972-1C77C1E89EBB}" type="slidenum">
              <a:rPr lang="sv-SE" smtClean="0"/>
              <a:t>‹#›</a:t>
            </a:fld>
            <a:endParaRPr lang="sv-SE"/>
          </a:p>
        </p:txBody>
      </p:sp>
    </p:spTree>
    <p:extLst>
      <p:ext uri="{BB962C8B-B14F-4D97-AF65-F5344CB8AC3E}">
        <p14:creationId xmlns:p14="http://schemas.microsoft.com/office/powerpoint/2010/main" val="4275351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000" dirty="0"/>
              <a:t>Statistiken är hämtad från Martina Berglunds kunskapsöversikt ”Skorstensfejares arbetsmiljö” som publicerades 2017. Procenttalen anger ökad risk för att dö i vissa specifika sjukdomar. Studien omfattade 6374 sotare. </a:t>
            </a:r>
          </a:p>
        </p:txBody>
      </p:sp>
      <p:sp>
        <p:nvSpPr>
          <p:cNvPr id="4" name="Platshållare för bildnummer 3"/>
          <p:cNvSpPr>
            <a:spLocks noGrp="1"/>
          </p:cNvSpPr>
          <p:nvPr>
            <p:ph type="sldNum" sz="quarter" idx="5"/>
          </p:nvPr>
        </p:nvSpPr>
        <p:spPr/>
        <p:txBody>
          <a:bodyPr/>
          <a:lstStyle/>
          <a:p>
            <a:fld id="{CD97BC08-81CE-FD42-9972-1C77C1E89EBB}" type="slidenum">
              <a:rPr lang="sv-SE" smtClean="0"/>
              <a:t>2</a:t>
            </a:fld>
            <a:endParaRPr lang="sv-SE"/>
          </a:p>
        </p:txBody>
      </p:sp>
    </p:spTree>
    <p:extLst>
      <p:ext uri="{BB962C8B-B14F-4D97-AF65-F5344CB8AC3E}">
        <p14:creationId xmlns:p14="http://schemas.microsoft.com/office/powerpoint/2010/main" val="2485473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latin typeface="+mn-lt"/>
              </a:rPr>
              <a:t>Lungcancer är relaterad till rökning. Historiskt sätt har sotarna varit överrepresenterade mot övriga befolkningen där det kommer till rökning. I en studie så har man tagit hänsyn till det större antalet rökare, men ändå visade det att det fanns en överrepresentation av lungcancer hos sotarna som var relaterat till arbetsmiljön. </a:t>
            </a:r>
          </a:p>
        </p:txBody>
      </p:sp>
      <p:sp>
        <p:nvSpPr>
          <p:cNvPr id="4" name="Platshållare för bildnummer 3"/>
          <p:cNvSpPr>
            <a:spLocks noGrp="1"/>
          </p:cNvSpPr>
          <p:nvPr>
            <p:ph type="sldNum" sz="quarter" idx="5"/>
          </p:nvPr>
        </p:nvSpPr>
        <p:spPr/>
        <p:txBody>
          <a:bodyPr/>
          <a:lstStyle/>
          <a:p>
            <a:fld id="{CD97BC08-81CE-FD42-9972-1C77C1E89EBB}" type="slidenum">
              <a:rPr lang="sv-SE" smtClean="0"/>
              <a:t>11</a:t>
            </a:fld>
            <a:endParaRPr lang="sv-SE"/>
          </a:p>
        </p:txBody>
      </p:sp>
    </p:spTree>
    <p:extLst>
      <p:ext uri="{BB962C8B-B14F-4D97-AF65-F5344CB8AC3E}">
        <p14:creationId xmlns:p14="http://schemas.microsoft.com/office/powerpoint/2010/main" val="2016967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dirty="0">
              <a:latin typeface="+mn-lt"/>
            </a:endParaRPr>
          </a:p>
        </p:txBody>
      </p:sp>
      <p:sp>
        <p:nvSpPr>
          <p:cNvPr id="4" name="Platshållare för bildnummer 3"/>
          <p:cNvSpPr>
            <a:spLocks noGrp="1"/>
          </p:cNvSpPr>
          <p:nvPr>
            <p:ph type="sldNum" sz="quarter" idx="5"/>
          </p:nvPr>
        </p:nvSpPr>
        <p:spPr/>
        <p:txBody>
          <a:bodyPr/>
          <a:lstStyle/>
          <a:p>
            <a:fld id="{CD97BC08-81CE-FD42-9972-1C77C1E89EBB}" type="slidenum">
              <a:rPr lang="sv-SE" smtClean="0"/>
              <a:t>12</a:t>
            </a:fld>
            <a:endParaRPr lang="sv-SE"/>
          </a:p>
        </p:txBody>
      </p:sp>
    </p:spTree>
    <p:extLst>
      <p:ext uri="{BB962C8B-B14F-4D97-AF65-F5344CB8AC3E}">
        <p14:creationId xmlns:p14="http://schemas.microsoft.com/office/powerpoint/2010/main" val="3920081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dirty="0">
              <a:latin typeface="+mn-lt"/>
            </a:endParaRPr>
          </a:p>
        </p:txBody>
      </p:sp>
      <p:sp>
        <p:nvSpPr>
          <p:cNvPr id="4" name="Platshållare för bildnummer 3"/>
          <p:cNvSpPr>
            <a:spLocks noGrp="1"/>
          </p:cNvSpPr>
          <p:nvPr>
            <p:ph type="sldNum" sz="quarter" idx="5"/>
          </p:nvPr>
        </p:nvSpPr>
        <p:spPr/>
        <p:txBody>
          <a:bodyPr/>
          <a:lstStyle/>
          <a:p>
            <a:fld id="{CD97BC08-81CE-FD42-9972-1C77C1E89EBB}" type="slidenum">
              <a:rPr lang="sv-SE" smtClean="0"/>
              <a:t>13</a:t>
            </a:fld>
            <a:endParaRPr lang="sv-SE"/>
          </a:p>
        </p:txBody>
      </p:sp>
    </p:spTree>
    <p:extLst>
      <p:ext uri="{BB962C8B-B14F-4D97-AF65-F5344CB8AC3E}">
        <p14:creationId xmlns:p14="http://schemas.microsoft.com/office/powerpoint/2010/main" val="3484348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dirty="0">
              <a:latin typeface="+mn-lt"/>
            </a:endParaRPr>
          </a:p>
        </p:txBody>
      </p:sp>
      <p:sp>
        <p:nvSpPr>
          <p:cNvPr id="4" name="Platshållare för bildnummer 3"/>
          <p:cNvSpPr>
            <a:spLocks noGrp="1"/>
          </p:cNvSpPr>
          <p:nvPr>
            <p:ph type="sldNum" sz="quarter" idx="5"/>
          </p:nvPr>
        </p:nvSpPr>
        <p:spPr/>
        <p:txBody>
          <a:bodyPr/>
          <a:lstStyle/>
          <a:p>
            <a:fld id="{CD97BC08-81CE-FD42-9972-1C77C1E89EBB}" type="slidenum">
              <a:rPr lang="sv-SE" smtClean="0"/>
              <a:t>14</a:t>
            </a:fld>
            <a:endParaRPr lang="sv-SE"/>
          </a:p>
        </p:txBody>
      </p:sp>
    </p:spTree>
    <p:extLst>
      <p:ext uri="{BB962C8B-B14F-4D97-AF65-F5344CB8AC3E}">
        <p14:creationId xmlns:p14="http://schemas.microsoft.com/office/powerpoint/2010/main" val="3248325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latin typeface="+mn-lt"/>
              </a:rPr>
              <a:t>Flera studier har visat att det fanns ett större antal fall av alkoholism och skrumplever än förväntat hos sotare som arbetat mindre än 30 år i yrket. Det var dock inte så för sotare som arbetat mer än 30 år. Där fanns inte fler fall av alkoholism och skrumplever än bland övrig befolkning, men däremot hög förekomst av cancer i matstrupe och lever samt hjärtinfarkt och kärlkramp. Vilket skulle kunna indikera att det funnits en koppling till arbetsmiljön, framförallt bland de som arbetat länge. </a:t>
            </a:r>
          </a:p>
          <a:p>
            <a:endParaRPr lang="sv-SE" b="0" dirty="0">
              <a:latin typeface="+mn-lt"/>
            </a:endParaRPr>
          </a:p>
          <a:p>
            <a:r>
              <a:rPr lang="sv-SE" b="0" dirty="0">
                <a:latin typeface="+mn-lt"/>
              </a:rPr>
              <a:t>Tjocktarmscancer: Finns en koppling till sjukdomar exponeringen av asbest. </a:t>
            </a:r>
            <a:br>
              <a:rPr lang="sv-SE" b="0" dirty="0">
                <a:latin typeface="+mn-lt"/>
              </a:rPr>
            </a:br>
            <a:br>
              <a:rPr lang="sv-SE" b="0" dirty="0">
                <a:latin typeface="+mn-lt"/>
              </a:rPr>
            </a:br>
            <a:r>
              <a:rPr lang="sv-SE" b="0" dirty="0">
                <a:latin typeface="+mn-lt"/>
              </a:rPr>
              <a:t>SLUTNOT: Forskarna påpekar även att sotare generellt sätt kan tillhöra en grupp som är friskare än andra i samma ålder (främst män), inte minst de som har arbetat längre än 30 år. Det kan alltså bidra till att riskerna för sotarna till och med kan ha undervärderats. Att riskerna att drabbas av arbetsrelaterade sjukdomar i verkligheten till och med är större än vad studien visat. </a:t>
            </a:r>
            <a:br>
              <a:rPr lang="sv-SE" b="0" dirty="0">
                <a:latin typeface="+mn-lt"/>
              </a:rPr>
            </a:br>
            <a:endParaRPr lang="sv-SE" b="0" dirty="0">
              <a:latin typeface="+mn-lt"/>
            </a:endParaRPr>
          </a:p>
        </p:txBody>
      </p:sp>
      <p:sp>
        <p:nvSpPr>
          <p:cNvPr id="4" name="Platshållare för bildnummer 3"/>
          <p:cNvSpPr>
            <a:spLocks noGrp="1"/>
          </p:cNvSpPr>
          <p:nvPr>
            <p:ph type="sldNum" sz="quarter" idx="5"/>
          </p:nvPr>
        </p:nvSpPr>
        <p:spPr/>
        <p:txBody>
          <a:bodyPr/>
          <a:lstStyle/>
          <a:p>
            <a:fld id="{CD97BC08-81CE-FD42-9972-1C77C1E89EBB}" type="slidenum">
              <a:rPr lang="sv-SE" smtClean="0"/>
              <a:t>15</a:t>
            </a:fld>
            <a:endParaRPr lang="sv-SE"/>
          </a:p>
        </p:txBody>
      </p:sp>
    </p:spTree>
    <p:extLst>
      <p:ext uri="{BB962C8B-B14F-4D97-AF65-F5344CB8AC3E}">
        <p14:creationId xmlns:p14="http://schemas.microsoft.com/office/powerpoint/2010/main" val="1699395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dirty="0">
              <a:latin typeface="+mn-lt"/>
            </a:endParaRPr>
          </a:p>
        </p:txBody>
      </p:sp>
      <p:sp>
        <p:nvSpPr>
          <p:cNvPr id="4" name="Platshållare för bildnummer 3"/>
          <p:cNvSpPr>
            <a:spLocks noGrp="1"/>
          </p:cNvSpPr>
          <p:nvPr>
            <p:ph type="sldNum" sz="quarter" idx="5"/>
          </p:nvPr>
        </p:nvSpPr>
        <p:spPr/>
        <p:txBody>
          <a:bodyPr/>
          <a:lstStyle/>
          <a:p>
            <a:fld id="{CD97BC08-81CE-FD42-9972-1C77C1E89EBB}" type="slidenum">
              <a:rPr lang="sv-SE" smtClean="0"/>
              <a:t>16</a:t>
            </a:fld>
            <a:endParaRPr lang="sv-SE"/>
          </a:p>
        </p:txBody>
      </p:sp>
    </p:spTree>
    <p:extLst>
      <p:ext uri="{BB962C8B-B14F-4D97-AF65-F5344CB8AC3E}">
        <p14:creationId xmlns:p14="http://schemas.microsoft.com/office/powerpoint/2010/main" val="3786161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b="0" i="0" u="none" strike="noStrike" kern="1200" dirty="0">
                <a:solidFill>
                  <a:schemeClr val="tx1"/>
                </a:solidFill>
                <a:effectLst/>
                <a:latin typeface="+mn-lt"/>
                <a:ea typeface="+mn-ea"/>
                <a:cs typeface="+mn-cs"/>
              </a:rPr>
              <a:t>Varje år drabbas sotarbranschen av i genomsnitt </a:t>
            </a:r>
            <a:r>
              <a:rPr lang="sv-SE" sz="1200" b="1" i="0" u="none" strike="noStrike" kern="1200" dirty="0">
                <a:solidFill>
                  <a:schemeClr val="tx1"/>
                </a:solidFill>
                <a:effectLst/>
                <a:latin typeface="+mn-lt"/>
                <a:ea typeface="+mn-ea"/>
                <a:cs typeface="+mn-cs"/>
              </a:rPr>
              <a:t>35 arbetsolyckor</a:t>
            </a:r>
            <a:r>
              <a:rPr lang="sv-SE" sz="1200" b="0" i="0" u="none" strike="noStrike" kern="1200" dirty="0">
                <a:solidFill>
                  <a:schemeClr val="tx1"/>
                </a:solidFill>
                <a:effectLst/>
                <a:latin typeface="+mn-lt"/>
                <a:ea typeface="+mn-ea"/>
                <a:cs typeface="+mn-cs"/>
              </a:rPr>
              <a:t>. 40 % av dessa olyckor är allvarliga och leder till mer än 30 dagars sjukskrivning.</a:t>
            </a:r>
          </a:p>
          <a:p>
            <a:pPr fontAlgn="base"/>
            <a:endParaRPr lang="sv-SE" sz="1200" b="0" i="0" u="none" strike="noStrike" kern="1200" dirty="0">
              <a:solidFill>
                <a:schemeClr val="tx1"/>
              </a:solidFill>
              <a:effectLst/>
              <a:latin typeface="+mn-lt"/>
              <a:ea typeface="+mn-ea"/>
              <a:cs typeface="+mn-cs"/>
            </a:endParaRPr>
          </a:p>
          <a:p>
            <a:pPr fontAlgn="base"/>
            <a:r>
              <a:rPr lang="sv-SE" sz="1200" b="0" i="0" u="none" strike="noStrike" kern="1200" dirty="0">
                <a:solidFill>
                  <a:schemeClr val="tx1"/>
                </a:solidFill>
                <a:effectLst/>
                <a:latin typeface="+mn-lt"/>
                <a:ea typeface="+mn-ea"/>
                <a:cs typeface="+mn-cs"/>
              </a:rPr>
              <a:t>Som sotare är risken att drabbas av en allvarlig arbetsolycka </a:t>
            </a:r>
            <a:r>
              <a:rPr lang="sv-SE" sz="1200" b="1" i="0" u="none" strike="noStrike" kern="1200" dirty="0">
                <a:solidFill>
                  <a:schemeClr val="tx1"/>
                </a:solidFill>
                <a:effectLst/>
                <a:latin typeface="+mn-lt"/>
                <a:ea typeface="+mn-ea"/>
                <a:cs typeface="+mn-cs"/>
              </a:rPr>
              <a:t>3-5 gånger</a:t>
            </a:r>
            <a:r>
              <a:rPr lang="sv-SE" sz="1200" b="0" i="0" u="none" strike="noStrike" kern="1200" dirty="0">
                <a:solidFill>
                  <a:schemeClr val="tx1"/>
                </a:solidFill>
                <a:effectLst/>
                <a:latin typeface="+mn-lt"/>
                <a:ea typeface="+mn-ea"/>
                <a:cs typeface="+mn-cs"/>
              </a:rPr>
              <a:t> högre än resten av befolkningen.</a:t>
            </a:r>
          </a:p>
          <a:p>
            <a:pPr fontAlgn="base"/>
            <a:endParaRPr lang="sv-SE" sz="1200" b="0" i="0" u="none" strike="noStrike" kern="1200" dirty="0">
              <a:solidFill>
                <a:schemeClr val="tx1"/>
              </a:solidFill>
              <a:effectLst/>
              <a:latin typeface="+mn-lt"/>
              <a:ea typeface="+mn-ea"/>
              <a:cs typeface="+mn-cs"/>
            </a:endParaRPr>
          </a:p>
          <a:p>
            <a:pPr fontAlgn="base"/>
            <a:r>
              <a:rPr lang="sv-SE" sz="1200" b="0" i="0" u="none" strike="noStrike" kern="1200" dirty="0">
                <a:solidFill>
                  <a:schemeClr val="tx1"/>
                </a:solidFill>
                <a:effectLst/>
                <a:latin typeface="+mn-lt"/>
                <a:ea typeface="+mn-ea"/>
                <a:cs typeface="+mn-cs"/>
              </a:rPr>
              <a:t>Två tredjedelar av arbetsolyckorna är fallolyckor.</a:t>
            </a:r>
          </a:p>
          <a:p>
            <a:br>
              <a:rPr lang="sv-SE" dirty="0"/>
            </a:br>
            <a:endParaRPr lang="sv-SE" dirty="0"/>
          </a:p>
        </p:txBody>
      </p:sp>
      <p:sp>
        <p:nvSpPr>
          <p:cNvPr id="4" name="Platshållare för bildnummer 3"/>
          <p:cNvSpPr>
            <a:spLocks noGrp="1"/>
          </p:cNvSpPr>
          <p:nvPr>
            <p:ph type="sldNum" sz="quarter" idx="5"/>
          </p:nvPr>
        </p:nvSpPr>
        <p:spPr/>
        <p:txBody>
          <a:bodyPr/>
          <a:lstStyle/>
          <a:p>
            <a:fld id="{CD97BC08-81CE-FD42-9972-1C77C1E89EBB}" type="slidenum">
              <a:rPr lang="sv-SE" smtClean="0"/>
              <a:t>17</a:t>
            </a:fld>
            <a:endParaRPr lang="sv-SE"/>
          </a:p>
        </p:txBody>
      </p:sp>
    </p:spTree>
    <p:extLst>
      <p:ext uri="{BB962C8B-B14F-4D97-AF65-F5344CB8AC3E}">
        <p14:creationId xmlns:p14="http://schemas.microsoft.com/office/powerpoint/2010/main" val="914784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latin typeface="+mn-lt"/>
              </a:rPr>
              <a:t>Förutom det mänskliga lidandet, så uppgår samhällskostnaden för fallolyckor i Sverige till cirka 25 miljarder kronor om året. </a:t>
            </a:r>
          </a:p>
          <a:p>
            <a:endParaRPr lang="sv-SE" sz="1200" b="0" i="0" kern="1200" dirty="0">
              <a:solidFill>
                <a:schemeClr val="tx1"/>
              </a:solidFill>
              <a:effectLst/>
              <a:latin typeface="+mn-lt"/>
              <a:ea typeface="+mn-ea"/>
              <a:cs typeface="+mn-cs"/>
            </a:endParaRPr>
          </a:p>
          <a:p>
            <a:r>
              <a:rPr lang="sv-SE" b="0" dirty="0">
                <a:latin typeface="+mn-lt"/>
              </a:rPr>
              <a:t>Vi har hämtat statistik kopplat till sotarbranschen från AFA Försäkring, som hanterar de FORA-försäkringar som regleras i riksavtalet mellan SSR och Kommunal. </a:t>
            </a:r>
          </a:p>
          <a:p>
            <a:endParaRPr lang="sv-SE" b="0" dirty="0">
              <a:latin typeface="+mn-lt"/>
            </a:endParaRPr>
          </a:p>
        </p:txBody>
      </p:sp>
      <p:sp>
        <p:nvSpPr>
          <p:cNvPr id="4" name="Platshållare för bildnummer 3"/>
          <p:cNvSpPr>
            <a:spLocks noGrp="1"/>
          </p:cNvSpPr>
          <p:nvPr>
            <p:ph type="sldNum" sz="quarter" idx="5"/>
          </p:nvPr>
        </p:nvSpPr>
        <p:spPr/>
        <p:txBody>
          <a:bodyPr/>
          <a:lstStyle/>
          <a:p>
            <a:fld id="{CD97BC08-81CE-FD42-9972-1C77C1E89EBB}" type="slidenum">
              <a:rPr lang="sv-SE" smtClean="0"/>
              <a:t>18</a:t>
            </a:fld>
            <a:endParaRPr lang="sv-SE"/>
          </a:p>
        </p:txBody>
      </p:sp>
    </p:spTree>
    <p:extLst>
      <p:ext uri="{BB962C8B-B14F-4D97-AF65-F5344CB8AC3E}">
        <p14:creationId xmlns:p14="http://schemas.microsoft.com/office/powerpoint/2010/main" val="999528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Cirka 20 fallolyckor per år. Det är officiella fallolyckor som har lett till ett försäkringsärende. 361 arbetsolyckor mellan åren 2008 och 2018. Mörkertalet kan vara stort. </a:t>
            </a:r>
            <a:br>
              <a:rPr lang="sv-SE" dirty="0"/>
            </a:br>
            <a:endParaRPr lang="sv-SE" dirty="0"/>
          </a:p>
          <a:p>
            <a:r>
              <a:rPr lang="sv-SE" dirty="0"/>
              <a:t>2/3 av alla rapporterade fallolyckor är kopplade till stegar. </a:t>
            </a:r>
            <a:br>
              <a:rPr lang="sv-SE" dirty="0"/>
            </a:br>
            <a:endParaRPr lang="sv-SE" dirty="0"/>
          </a:p>
        </p:txBody>
      </p:sp>
      <p:sp>
        <p:nvSpPr>
          <p:cNvPr id="4" name="Platshållare för bildnummer 3"/>
          <p:cNvSpPr>
            <a:spLocks noGrp="1"/>
          </p:cNvSpPr>
          <p:nvPr>
            <p:ph type="sldNum" sz="quarter" idx="5"/>
          </p:nvPr>
        </p:nvSpPr>
        <p:spPr/>
        <p:txBody>
          <a:bodyPr/>
          <a:lstStyle/>
          <a:p>
            <a:fld id="{CD97BC08-81CE-FD42-9972-1C77C1E89EBB}" type="slidenum">
              <a:rPr lang="sv-SE" smtClean="0"/>
              <a:t>19</a:t>
            </a:fld>
            <a:endParaRPr lang="sv-SE"/>
          </a:p>
        </p:txBody>
      </p:sp>
    </p:spTree>
    <p:extLst>
      <p:ext uri="{BB962C8B-B14F-4D97-AF65-F5344CB8AC3E}">
        <p14:creationId xmlns:p14="http://schemas.microsoft.com/office/powerpoint/2010/main" val="1761704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Forskningen har visat att en sotare utsätts för bland annat dessa ämnen och partiklar. Detta sammantaget bidrar till att en sotare löper en högre risk att drabbas av och dö av olika typer av sjukdomar. </a:t>
            </a:r>
          </a:p>
          <a:p>
            <a:br>
              <a:rPr lang="sv-SE" dirty="0"/>
            </a:br>
            <a:r>
              <a:rPr lang="sv-SE" dirty="0"/>
              <a:t>Oljeeldning började runt 1950. </a:t>
            </a:r>
            <a:r>
              <a:rPr lang="sv-SE" b="0" dirty="0">
                <a:latin typeface="+mn-lt"/>
              </a:rPr>
              <a:t>Den har inte kunnat påvisats någon större skillnad i avseendet dödsorsaker för sotare som startat sin yrkeskarriär före eller efter 1950. Detta borde tyda på att skiftet i bränsle inte haft någon påverkan utifrån ett hälsoperspektiv.</a:t>
            </a:r>
            <a:endParaRPr lang="sv-SE" dirty="0"/>
          </a:p>
        </p:txBody>
      </p:sp>
      <p:sp>
        <p:nvSpPr>
          <p:cNvPr id="4" name="Platshållare för bildnummer 3"/>
          <p:cNvSpPr>
            <a:spLocks noGrp="1"/>
          </p:cNvSpPr>
          <p:nvPr>
            <p:ph type="sldNum" sz="quarter" idx="5"/>
          </p:nvPr>
        </p:nvSpPr>
        <p:spPr/>
        <p:txBody>
          <a:bodyPr/>
          <a:lstStyle/>
          <a:p>
            <a:fld id="{CD97BC08-81CE-FD42-9972-1C77C1E89EBB}" type="slidenum">
              <a:rPr lang="sv-SE" smtClean="0"/>
              <a:t>3</a:t>
            </a:fld>
            <a:endParaRPr lang="sv-SE"/>
          </a:p>
        </p:txBody>
      </p:sp>
    </p:spTree>
    <p:extLst>
      <p:ext uri="{BB962C8B-B14F-4D97-AF65-F5344CB8AC3E}">
        <p14:creationId xmlns:p14="http://schemas.microsoft.com/office/powerpoint/2010/main" val="2203904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97BC08-81CE-FD42-9972-1C77C1E89EBB}" type="slidenum">
              <a:rPr lang="sv-SE" smtClean="0"/>
              <a:t>4</a:t>
            </a:fld>
            <a:endParaRPr lang="sv-SE"/>
          </a:p>
        </p:txBody>
      </p:sp>
    </p:spTree>
    <p:extLst>
      <p:ext uri="{BB962C8B-B14F-4D97-AF65-F5344CB8AC3E}">
        <p14:creationId xmlns:p14="http://schemas.microsoft.com/office/powerpoint/2010/main" val="3468844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97BC08-81CE-FD42-9972-1C77C1E89EBB}" type="slidenum">
              <a:rPr lang="sv-SE" smtClean="0"/>
              <a:t>5</a:t>
            </a:fld>
            <a:endParaRPr lang="sv-SE"/>
          </a:p>
        </p:txBody>
      </p:sp>
    </p:spTree>
    <p:extLst>
      <p:ext uri="{BB962C8B-B14F-4D97-AF65-F5344CB8AC3E}">
        <p14:creationId xmlns:p14="http://schemas.microsoft.com/office/powerpoint/2010/main" val="1947440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87 personer omkom på grund av självmord under perioden 1952-2006. </a:t>
            </a:r>
          </a:p>
        </p:txBody>
      </p:sp>
      <p:sp>
        <p:nvSpPr>
          <p:cNvPr id="4" name="Platshållare för bildnummer 3"/>
          <p:cNvSpPr>
            <a:spLocks noGrp="1"/>
          </p:cNvSpPr>
          <p:nvPr>
            <p:ph type="sldNum" sz="quarter" idx="5"/>
          </p:nvPr>
        </p:nvSpPr>
        <p:spPr/>
        <p:txBody>
          <a:bodyPr/>
          <a:lstStyle/>
          <a:p>
            <a:fld id="{CD97BC08-81CE-FD42-9972-1C77C1E89EBB}" type="slidenum">
              <a:rPr lang="sv-SE" smtClean="0"/>
              <a:t>6</a:t>
            </a:fld>
            <a:endParaRPr lang="sv-SE"/>
          </a:p>
        </p:txBody>
      </p:sp>
    </p:spTree>
    <p:extLst>
      <p:ext uri="{BB962C8B-B14F-4D97-AF65-F5344CB8AC3E}">
        <p14:creationId xmlns:p14="http://schemas.microsoft.com/office/powerpoint/2010/main" val="2277484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KOL (kroniskt obstruktiv lungsjukdom) är en inflammatorisk sjukdom i luftrör och lungor som karakteriseras av långsamt ökande förträngning av luftrören.</a:t>
            </a:r>
            <a:endParaRPr lang="sv-SE" dirty="0"/>
          </a:p>
        </p:txBody>
      </p:sp>
      <p:sp>
        <p:nvSpPr>
          <p:cNvPr id="4" name="Platshållare för bildnummer 3"/>
          <p:cNvSpPr>
            <a:spLocks noGrp="1"/>
          </p:cNvSpPr>
          <p:nvPr>
            <p:ph type="sldNum" sz="quarter" idx="5"/>
          </p:nvPr>
        </p:nvSpPr>
        <p:spPr/>
        <p:txBody>
          <a:bodyPr/>
          <a:lstStyle/>
          <a:p>
            <a:fld id="{CD97BC08-81CE-FD42-9972-1C77C1E89EBB}" type="slidenum">
              <a:rPr lang="sv-SE" smtClean="0"/>
              <a:t>7</a:t>
            </a:fld>
            <a:endParaRPr lang="sv-SE"/>
          </a:p>
        </p:txBody>
      </p:sp>
    </p:spTree>
    <p:extLst>
      <p:ext uri="{BB962C8B-B14F-4D97-AF65-F5344CB8AC3E}">
        <p14:creationId xmlns:p14="http://schemas.microsoft.com/office/powerpoint/2010/main" val="1803119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97BC08-81CE-FD42-9972-1C77C1E89EBB}" type="slidenum">
              <a:rPr lang="sv-SE" smtClean="0"/>
              <a:t>8</a:t>
            </a:fld>
            <a:endParaRPr lang="sv-SE"/>
          </a:p>
        </p:txBody>
      </p:sp>
    </p:spTree>
    <p:extLst>
      <p:ext uri="{BB962C8B-B14F-4D97-AF65-F5344CB8AC3E}">
        <p14:creationId xmlns:p14="http://schemas.microsoft.com/office/powerpoint/2010/main" val="1326194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Kronisk Bronkit: Slem i luftrören. </a:t>
            </a:r>
            <a:br>
              <a:rPr lang="sv-SE" dirty="0"/>
            </a:br>
            <a:br>
              <a:rPr lang="sv-SE" dirty="0"/>
            </a:br>
            <a:r>
              <a:rPr lang="sv-SE" dirty="0"/>
              <a:t>Lungemfysem: Lungemfysem, ofta kallat bara emfysem, är ett symptom vid kroniskt obstruktiv lungsjukdom (KOL). Vid lungemfysem har alveolväggar förstörts av immunceller och nya stora defekta alveoler (lungblåsor) har bildats. Dessa blåsor saknar elasticitet vilket gör att den sjuka långsamt förlorar förmågan att andas ut. Det leder till att höga nivåer av koldioxid ackumuleras i kroppen.</a:t>
            </a:r>
            <a:endParaRPr lang="sv-SE" b="0" dirty="0">
              <a:latin typeface="+mn-lt"/>
            </a:endParaRPr>
          </a:p>
        </p:txBody>
      </p:sp>
      <p:sp>
        <p:nvSpPr>
          <p:cNvPr id="4" name="Platshållare för bildnummer 3"/>
          <p:cNvSpPr>
            <a:spLocks noGrp="1"/>
          </p:cNvSpPr>
          <p:nvPr>
            <p:ph type="sldNum" sz="quarter" idx="5"/>
          </p:nvPr>
        </p:nvSpPr>
        <p:spPr/>
        <p:txBody>
          <a:bodyPr/>
          <a:lstStyle/>
          <a:p>
            <a:fld id="{CD97BC08-81CE-FD42-9972-1C77C1E89EBB}" type="slidenum">
              <a:rPr lang="sv-SE" smtClean="0"/>
              <a:t>9</a:t>
            </a:fld>
            <a:endParaRPr lang="sv-SE"/>
          </a:p>
        </p:txBody>
      </p:sp>
    </p:spTree>
    <p:extLst>
      <p:ext uri="{BB962C8B-B14F-4D97-AF65-F5344CB8AC3E}">
        <p14:creationId xmlns:p14="http://schemas.microsoft.com/office/powerpoint/2010/main" val="1186905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dirty="0">
              <a:latin typeface="+mn-lt"/>
            </a:endParaRPr>
          </a:p>
        </p:txBody>
      </p:sp>
      <p:sp>
        <p:nvSpPr>
          <p:cNvPr id="4" name="Platshållare för bildnummer 3"/>
          <p:cNvSpPr>
            <a:spLocks noGrp="1"/>
          </p:cNvSpPr>
          <p:nvPr>
            <p:ph type="sldNum" sz="quarter" idx="5"/>
          </p:nvPr>
        </p:nvSpPr>
        <p:spPr/>
        <p:txBody>
          <a:bodyPr/>
          <a:lstStyle/>
          <a:p>
            <a:fld id="{CD97BC08-81CE-FD42-9972-1C77C1E89EBB}" type="slidenum">
              <a:rPr lang="sv-SE" smtClean="0"/>
              <a:t>10</a:t>
            </a:fld>
            <a:endParaRPr lang="sv-SE"/>
          </a:p>
        </p:txBody>
      </p:sp>
    </p:spTree>
    <p:extLst>
      <p:ext uri="{BB962C8B-B14F-4D97-AF65-F5344CB8AC3E}">
        <p14:creationId xmlns:p14="http://schemas.microsoft.com/office/powerpoint/2010/main" val="2252238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47E855-0E67-754B-91E9-CA2957E74D6A}"/>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910F22DE-A6F3-454D-8F67-6C2CB1FD0B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5B65872-A48C-0841-A3BA-90EF74164AB2}"/>
              </a:ext>
            </a:extLst>
          </p:cNvPr>
          <p:cNvSpPr>
            <a:spLocks noGrp="1"/>
          </p:cNvSpPr>
          <p:nvPr>
            <p:ph type="dt" sz="half" idx="10"/>
          </p:nvPr>
        </p:nvSpPr>
        <p:spPr/>
        <p:txBody>
          <a:bodyPr/>
          <a:lstStyle/>
          <a:p>
            <a:fld id="{041C0237-F04F-524E-9A1E-B6EA42F706D6}" type="datetimeFigureOut">
              <a:rPr lang="sv-SE" smtClean="0"/>
              <a:t>2020-04-07</a:t>
            </a:fld>
            <a:endParaRPr lang="sv-SE"/>
          </a:p>
        </p:txBody>
      </p:sp>
      <p:sp>
        <p:nvSpPr>
          <p:cNvPr id="5" name="Platshållare för sidfot 4">
            <a:extLst>
              <a:ext uri="{FF2B5EF4-FFF2-40B4-BE49-F238E27FC236}">
                <a16:creationId xmlns:a16="http://schemas.microsoft.com/office/drawing/2014/main" id="{FFEFD901-3750-A54D-BBE3-BB77EA3AB88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8174AB4-77A9-5245-AB80-FD3DB386D815}"/>
              </a:ext>
            </a:extLst>
          </p:cNvPr>
          <p:cNvSpPr>
            <a:spLocks noGrp="1"/>
          </p:cNvSpPr>
          <p:nvPr>
            <p:ph type="sldNum" sz="quarter" idx="12"/>
          </p:nvPr>
        </p:nvSpPr>
        <p:spPr/>
        <p:txBody>
          <a:bodyPr/>
          <a:lstStyle/>
          <a:p>
            <a:fld id="{D40A346D-530D-594A-882A-F12BD3F83642}" type="slidenum">
              <a:rPr lang="sv-SE" smtClean="0"/>
              <a:t>‹#›</a:t>
            </a:fld>
            <a:endParaRPr lang="sv-SE"/>
          </a:p>
        </p:txBody>
      </p:sp>
    </p:spTree>
    <p:extLst>
      <p:ext uri="{BB962C8B-B14F-4D97-AF65-F5344CB8AC3E}">
        <p14:creationId xmlns:p14="http://schemas.microsoft.com/office/powerpoint/2010/main" val="2064888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68107E-F4F3-1C48-ABD8-8C1E9FED958F}"/>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5182C3CA-890E-CD46-A056-9CBA9B1F2BDA}"/>
              </a:ext>
            </a:extLst>
          </p:cNvPr>
          <p:cNvSpPr>
            <a:spLocks noGrp="1"/>
          </p:cNvSpPr>
          <p:nvPr>
            <p:ph type="body" orient="vert" idx="1"/>
          </p:nvPr>
        </p:nvSpPr>
        <p:spPr/>
        <p:txBody>
          <a:bodyPr vert="eaVert"/>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010B3B7A-E6C8-1C4E-959F-BF580DF1D924}"/>
              </a:ext>
            </a:extLst>
          </p:cNvPr>
          <p:cNvSpPr>
            <a:spLocks noGrp="1"/>
          </p:cNvSpPr>
          <p:nvPr>
            <p:ph type="dt" sz="half" idx="10"/>
          </p:nvPr>
        </p:nvSpPr>
        <p:spPr/>
        <p:txBody>
          <a:bodyPr/>
          <a:lstStyle/>
          <a:p>
            <a:fld id="{041C0237-F04F-524E-9A1E-B6EA42F706D6}" type="datetimeFigureOut">
              <a:rPr lang="sv-SE" smtClean="0"/>
              <a:t>2020-04-07</a:t>
            </a:fld>
            <a:endParaRPr lang="sv-SE"/>
          </a:p>
        </p:txBody>
      </p:sp>
      <p:sp>
        <p:nvSpPr>
          <p:cNvPr id="5" name="Platshållare för sidfot 4">
            <a:extLst>
              <a:ext uri="{FF2B5EF4-FFF2-40B4-BE49-F238E27FC236}">
                <a16:creationId xmlns:a16="http://schemas.microsoft.com/office/drawing/2014/main" id="{DF15CCF2-7496-D842-B0AD-09E6C7F2E86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91CF271-DD46-3148-B9CF-03EBDE2AE4F7}"/>
              </a:ext>
            </a:extLst>
          </p:cNvPr>
          <p:cNvSpPr>
            <a:spLocks noGrp="1"/>
          </p:cNvSpPr>
          <p:nvPr>
            <p:ph type="sldNum" sz="quarter" idx="12"/>
          </p:nvPr>
        </p:nvSpPr>
        <p:spPr/>
        <p:txBody>
          <a:bodyPr/>
          <a:lstStyle/>
          <a:p>
            <a:fld id="{D40A346D-530D-594A-882A-F12BD3F83642}" type="slidenum">
              <a:rPr lang="sv-SE" smtClean="0"/>
              <a:t>‹#›</a:t>
            </a:fld>
            <a:endParaRPr lang="sv-SE"/>
          </a:p>
        </p:txBody>
      </p:sp>
    </p:spTree>
    <p:extLst>
      <p:ext uri="{BB962C8B-B14F-4D97-AF65-F5344CB8AC3E}">
        <p14:creationId xmlns:p14="http://schemas.microsoft.com/office/powerpoint/2010/main" val="3333684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23771A8-7A63-074C-87FA-DF67139FC329}"/>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BA9BE028-323C-5D49-89C3-8FFB35991AA6}"/>
              </a:ext>
            </a:extLst>
          </p:cNvPr>
          <p:cNvSpPr>
            <a:spLocks noGrp="1"/>
          </p:cNvSpPr>
          <p:nvPr>
            <p:ph type="body" orient="vert" idx="1"/>
          </p:nvPr>
        </p:nvSpPr>
        <p:spPr>
          <a:xfrm>
            <a:off x="838200" y="365125"/>
            <a:ext cx="7734300" cy="5811838"/>
          </a:xfrm>
        </p:spPr>
        <p:txBody>
          <a:bodyPr vert="eaVert"/>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DCE3E455-7F99-234B-96AC-6006DF3D474D}"/>
              </a:ext>
            </a:extLst>
          </p:cNvPr>
          <p:cNvSpPr>
            <a:spLocks noGrp="1"/>
          </p:cNvSpPr>
          <p:nvPr>
            <p:ph type="dt" sz="half" idx="10"/>
          </p:nvPr>
        </p:nvSpPr>
        <p:spPr/>
        <p:txBody>
          <a:bodyPr/>
          <a:lstStyle/>
          <a:p>
            <a:fld id="{041C0237-F04F-524E-9A1E-B6EA42F706D6}" type="datetimeFigureOut">
              <a:rPr lang="sv-SE" smtClean="0"/>
              <a:t>2020-04-07</a:t>
            </a:fld>
            <a:endParaRPr lang="sv-SE"/>
          </a:p>
        </p:txBody>
      </p:sp>
      <p:sp>
        <p:nvSpPr>
          <p:cNvPr id="5" name="Platshållare för sidfot 4">
            <a:extLst>
              <a:ext uri="{FF2B5EF4-FFF2-40B4-BE49-F238E27FC236}">
                <a16:creationId xmlns:a16="http://schemas.microsoft.com/office/drawing/2014/main" id="{BCBE6E5A-CFE1-534B-A154-45DC438CA86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B22EBFC-5884-C744-882D-3DEE5E2702E6}"/>
              </a:ext>
            </a:extLst>
          </p:cNvPr>
          <p:cNvSpPr>
            <a:spLocks noGrp="1"/>
          </p:cNvSpPr>
          <p:nvPr>
            <p:ph type="sldNum" sz="quarter" idx="12"/>
          </p:nvPr>
        </p:nvSpPr>
        <p:spPr/>
        <p:txBody>
          <a:bodyPr/>
          <a:lstStyle/>
          <a:p>
            <a:fld id="{D40A346D-530D-594A-882A-F12BD3F83642}" type="slidenum">
              <a:rPr lang="sv-SE" smtClean="0"/>
              <a:t>‹#›</a:t>
            </a:fld>
            <a:endParaRPr lang="sv-SE"/>
          </a:p>
        </p:txBody>
      </p:sp>
    </p:spTree>
    <p:extLst>
      <p:ext uri="{BB962C8B-B14F-4D97-AF65-F5344CB8AC3E}">
        <p14:creationId xmlns:p14="http://schemas.microsoft.com/office/powerpoint/2010/main" val="3581410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703371-60E4-F947-AFE2-4A5AB0E5C18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E9BD91B-0067-AF42-ADC5-2890FF9227CB}"/>
              </a:ext>
            </a:extLst>
          </p:cNvPr>
          <p:cNvSpPr>
            <a:spLocks noGrp="1"/>
          </p:cNvSpPr>
          <p:nvPr>
            <p:ph idx="1"/>
          </p:nvPr>
        </p:nvSpPr>
        <p:spPr/>
        <p:txBody>
          <a:body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7087D435-464A-C24E-8CDD-4F07006F8D1A}"/>
              </a:ext>
            </a:extLst>
          </p:cNvPr>
          <p:cNvSpPr>
            <a:spLocks noGrp="1"/>
          </p:cNvSpPr>
          <p:nvPr>
            <p:ph type="dt" sz="half" idx="10"/>
          </p:nvPr>
        </p:nvSpPr>
        <p:spPr/>
        <p:txBody>
          <a:bodyPr/>
          <a:lstStyle/>
          <a:p>
            <a:fld id="{041C0237-F04F-524E-9A1E-B6EA42F706D6}" type="datetimeFigureOut">
              <a:rPr lang="sv-SE" smtClean="0"/>
              <a:t>2020-04-07</a:t>
            </a:fld>
            <a:endParaRPr lang="sv-SE"/>
          </a:p>
        </p:txBody>
      </p:sp>
      <p:sp>
        <p:nvSpPr>
          <p:cNvPr id="5" name="Platshållare för sidfot 4">
            <a:extLst>
              <a:ext uri="{FF2B5EF4-FFF2-40B4-BE49-F238E27FC236}">
                <a16:creationId xmlns:a16="http://schemas.microsoft.com/office/drawing/2014/main" id="{F5232B78-1A25-C94D-8802-2B6F6C2CEB5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3D81BCE-FB59-C742-B6A4-D018770E2E43}"/>
              </a:ext>
            </a:extLst>
          </p:cNvPr>
          <p:cNvSpPr>
            <a:spLocks noGrp="1"/>
          </p:cNvSpPr>
          <p:nvPr>
            <p:ph type="sldNum" sz="quarter" idx="12"/>
          </p:nvPr>
        </p:nvSpPr>
        <p:spPr/>
        <p:txBody>
          <a:bodyPr/>
          <a:lstStyle/>
          <a:p>
            <a:fld id="{D40A346D-530D-594A-882A-F12BD3F83642}" type="slidenum">
              <a:rPr lang="sv-SE" smtClean="0"/>
              <a:t>‹#›</a:t>
            </a:fld>
            <a:endParaRPr lang="sv-SE"/>
          </a:p>
        </p:txBody>
      </p:sp>
    </p:spTree>
    <p:extLst>
      <p:ext uri="{BB962C8B-B14F-4D97-AF65-F5344CB8AC3E}">
        <p14:creationId xmlns:p14="http://schemas.microsoft.com/office/powerpoint/2010/main" val="3440118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B4BCC2-CFE9-5749-B195-C66232753618}"/>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374175E4-DD7C-D04B-944A-2805517178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8D0BDA14-612D-6A43-9883-7896C215E9E3}"/>
              </a:ext>
            </a:extLst>
          </p:cNvPr>
          <p:cNvSpPr>
            <a:spLocks noGrp="1"/>
          </p:cNvSpPr>
          <p:nvPr>
            <p:ph type="dt" sz="half" idx="10"/>
          </p:nvPr>
        </p:nvSpPr>
        <p:spPr/>
        <p:txBody>
          <a:bodyPr/>
          <a:lstStyle/>
          <a:p>
            <a:fld id="{041C0237-F04F-524E-9A1E-B6EA42F706D6}" type="datetimeFigureOut">
              <a:rPr lang="sv-SE" smtClean="0"/>
              <a:t>2020-04-07</a:t>
            </a:fld>
            <a:endParaRPr lang="sv-SE"/>
          </a:p>
        </p:txBody>
      </p:sp>
      <p:sp>
        <p:nvSpPr>
          <p:cNvPr id="5" name="Platshållare för sidfot 4">
            <a:extLst>
              <a:ext uri="{FF2B5EF4-FFF2-40B4-BE49-F238E27FC236}">
                <a16:creationId xmlns:a16="http://schemas.microsoft.com/office/drawing/2014/main" id="{42F19E00-0A24-5D45-B0FE-26F34D31B80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1A2A43B-F600-8C41-B266-F84FBBFA6C1F}"/>
              </a:ext>
            </a:extLst>
          </p:cNvPr>
          <p:cNvSpPr>
            <a:spLocks noGrp="1"/>
          </p:cNvSpPr>
          <p:nvPr>
            <p:ph type="sldNum" sz="quarter" idx="12"/>
          </p:nvPr>
        </p:nvSpPr>
        <p:spPr/>
        <p:txBody>
          <a:bodyPr/>
          <a:lstStyle/>
          <a:p>
            <a:fld id="{D40A346D-530D-594A-882A-F12BD3F83642}" type="slidenum">
              <a:rPr lang="sv-SE" smtClean="0"/>
              <a:t>‹#›</a:t>
            </a:fld>
            <a:endParaRPr lang="sv-SE"/>
          </a:p>
        </p:txBody>
      </p:sp>
    </p:spTree>
    <p:extLst>
      <p:ext uri="{BB962C8B-B14F-4D97-AF65-F5344CB8AC3E}">
        <p14:creationId xmlns:p14="http://schemas.microsoft.com/office/powerpoint/2010/main" val="3700188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03300A-0514-564A-84C0-C1823A946EE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7288A8E-D87C-464F-82A0-5DBDF6DEB048}"/>
              </a:ext>
            </a:extLst>
          </p:cNvPr>
          <p:cNvSpPr>
            <a:spLocks noGrp="1"/>
          </p:cNvSpPr>
          <p:nvPr>
            <p:ph sz="half" idx="1"/>
          </p:nvPr>
        </p:nvSpPr>
        <p:spPr>
          <a:xfrm>
            <a:off x="838200" y="1825625"/>
            <a:ext cx="5181600" cy="4351338"/>
          </a:xfrm>
        </p:spPr>
        <p:txBody>
          <a:bodyPr/>
          <a:lstStyle/>
          <a:p>
            <a:r>
              <a:rPr lang="sv-SE"/>
              <a:t>Redigera format för bakgrundstext
Nivå två
Nivå tre
Nivå fyra
Nivå fem</a:t>
            </a:r>
          </a:p>
        </p:txBody>
      </p:sp>
      <p:sp>
        <p:nvSpPr>
          <p:cNvPr id="4" name="Platshållare för innehåll 3">
            <a:extLst>
              <a:ext uri="{FF2B5EF4-FFF2-40B4-BE49-F238E27FC236}">
                <a16:creationId xmlns:a16="http://schemas.microsoft.com/office/drawing/2014/main" id="{E8A88A83-FBC1-5F43-8A62-77806DBEBE38}"/>
              </a:ext>
            </a:extLst>
          </p:cNvPr>
          <p:cNvSpPr>
            <a:spLocks noGrp="1"/>
          </p:cNvSpPr>
          <p:nvPr>
            <p:ph sz="half" idx="2"/>
          </p:nvPr>
        </p:nvSpPr>
        <p:spPr>
          <a:xfrm>
            <a:off x="6172200" y="1825625"/>
            <a:ext cx="5181600" cy="4351338"/>
          </a:xfrm>
        </p:spPr>
        <p:txBody>
          <a:body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6191811C-BDA1-A845-A611-E7F606CBD166}"/>
              </a:ext>
            </a:extLst>
          </p:cNvPr>
          <p:cNvSpPr>
            <a:spLocks noGrp="1"/>
          </p:cNvSpPr>
          <p:nvPr>
            <p:ph type="dt" sz="half" idx="10"/>
          </p:nvPr>
        </p:nvSpPr>
        <p:spPr/>
        <p:txBody>
          <a:bodyPr/>
          <a:lstStyle/>
          <a:p>
            <a:fld id="{041C0237-F04F-524E-9A1E-B6EA42F706D6}" type="datetimeFigureOut">
              <a:rPr lang="sv-SE" smtClean="0"/>
              <a:t>2020-04-07</a:t>
            </a:fld>
            <a:endParaRPr lang="sv-SE"/>
          </a:p>
        </p:txBody>
      </p:sp>
      <p:sp>
        <p:nvSpPr>
          <p:cNvPr id="6" name="Platshållare för sidfot 5">
            <a:extLst>
              <a:ext uri="{FF2B5EF4-FFF2-40B4-BE49-F238E27FC236}">
                <a16:creationId xmlns:a16="http://schemas.microsoft.com/office/drawing/2014/main" id="{3C65B366-FCFE-6C43-8629-6CE18383961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CDBF0E9-4C25-B74F-B3F9-66F230585356}"/>
              </a:ext>
            </a:extLst>
          </p:cNvPr>
          <p:cNvSpPr>
            <a:spLocks noGrp="1"/>
          </p:cNvSpPr>
          <p:nvPr>
            <p:ph type="sldNum" sz="quarter" idx="12"/>
          </p:nvPr>
        </p:nvSpPr>
        <p:spPr/>
        <p:txBody>
          <a:bodyPr/>
          <a:lstStyle/>
          <a:p>
            <a:fld id="{D40A346D-530D-594A-882A-F12BD3F83642}" type="slidenum">
              <a:rPr lang="sv-SE" smtClean="0"/>
              <a:t>‹#›</a:t>
            </a:fld>
            <a:endParaRPr lang="sv-SE"/>
          </a:p>
        </p:txBody>
      </p:sp>
    </p:spTree>
    <p:extLst>
      <p:ext uri="{BB962C8B-B14F-4D97-AF65-F5344CB8AC3E}">
        <p14:creationId xmlns:p14="http://schemas.microsoft.com/office/powerpoint/2010/main" val="556725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F44797-751E-294C-AD47-59B815034439}"/>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9805090-D368-9F45-879E-27881A3C7D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sv-SE"/>
              <a:t>Redigera format för bakgrundstext
Nivå två
Nivå tre
Nivå fyra
Nivå fem</a:t>
            </a:r>
          </a:p>
        </p:txBody>
      </p:sp>
      <p:sp>
        <p:nvSpPr>
          <p:cNvPr id="4" name="Platshållare för innehåll 3">
            <a:extLst>
              <a:ext uri="{FF2B5EF4-FFF2-40B4-BE49-F238E27FC236}">
                <a16:creationId xmlns:a16="http://schemas.microsoft.com/office/drawing/2014/main" id="{6372A65E-288D-8B49-85F0-546D666556A1}"/>
              </a:ext>
            </a:extLst>
          </p:cNvPr>
          <p:cNvSpPr>
            <a:spLocks noGrp="1"/>
          </p:cNvSpPr>
          <p:nvPr>
            <p:ph sz="half" idx="2"/>
          </p:nvPr>
        </p:nvSpPr>
        <p:spPr>
          <a:xfrm>
            <a:off x="839788" y="2505075"/>
            <a:ext cx="5157787" cy="3684588"/>
          </a:xfrm>
        </p:spPr>
        <p:txBody>
          <a:bodyPr/>
          <a:lstStyle/>
          <a:p>
            <a:r>
              <a:rPr lang="sv-SE"/>
              <a:t>Redigera format för bakgrundstext
Nivå två
Nivå tre
Nivå fyra
Nivå fem</a:t>
            </a:r>
          </a:p>
        </p:txBody>
      </p:sp>
      <p:sp>
        <p:nvSpPr>
          <p:cNvPr id="5" name="Platshållare för text 4">
            <a:extLst>
              <a:ext uri="{FF2B5EF4-FFF2-40B4-BE49-F238E27FC236}">
                <a16:creationId xmlns:a16="http://schemas.microsoft.com/office/drawing/2014/main" id="{D3AD9AD1-87D7-A441-995B-680080555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sv-SE"/>
              <a:t>Redigera format för bakgrundstext
Nivå två
Nivå tre
Nivå fyra
Nivå fem</a:t>
            </a:r>
          </a:p>
        </p:txBody>
      </p:sp>
      <p:sp>
        <p:nvSpPr>
          <p:cNvPr id="6" name="Platshållare för innehåll 5">
            <a:extLst>
              <a:ext uri="{FF2B5EF4-FFF2-40B4-BE49-F238E27FC236}">
                <a16:creationId xmlns:a16="http://schemas.microsoft.com/office/drawing/2014/main" id="{209143BB-7603-8B4A-B257-34D9D0E33432}"/>
              </a:ext>
            </a:extLst>
          </p:cNvPr>
          <p:cNvSpPr>
            <a:spLocks noGrp="1"/>
          </p:cNvSpPr>
          <p:nvPr>
            <p:ph sz="quarter" idx="4"/>
          </p:nvPr>
        </p:nvSpPr>
        <p:spPr>
          <a:xfrm>
            <a:off x="6172200" y="2505075"/>
            <a:ext cx="5183188" cy="3684588"/>
          </a:xfrm>
        </p:spPr>
        <p:txBody>
          <a:bodyPr/>
          <a:lstStyle/>
          <a:p>
            <a:r>
              <a:rPr lang="sv-SE"/>
              <a:t>Redigera format för bakgrundstext
Nivå två
Nivå tre
Nivå fyra
Nivå fem</a:t>
            </a:r>
          </a:p>
        </p:txBody>
      </p:sp>
      <p:sp>
        <p:nvSpPr>
          <p:cNvPr id="7" name="Platshållare för datum 6">
            <a:extLst>
              <a:ext uri="{FF2B5EF4-FFF2-40B4-BE49-F238E27FC236}">
                <a16:creationId xmlns:a16="http://schemas.microsoft.com/office/drawing/2014/main" id="{0DE47BE8-B002-EE40-BCA9-52C710B1C48D}"/>
              </a:ext>
            </a:extLst>
          </p:cNvPr>
          <p:cNvSpPr>
            <a:spLocks noGrp="1"/>
          </p:cNvSpPr>
          <p:nvPr>
            <p:ph type="dt" sz="half" idx="10"/>
          </p:nvPr>
        </p:nvSpPr>
        <p:spPr/>
        <p:txBody>
          <a:bodyPr/>
          <a:lstStyle/>
          <a:p>
            <a:fld id="{041C0237-F04F-524E-9A1E-B6EA42F706D6}" type="datetimeFigureOut">
              <a:rPr lang="sv-SE" smtClean="0"/>
              <a:t>2020-04-07</a:t>
            </a:fld>
            <a:endParaRPr lang="sv-SE"/>
          </a:p>
        </p:txBody>
      </p:sp>
      <p:sp>
        <p:nvSpPr>
          <p:cNvPr id="8" name="Platshållare för sidfot 7">
            <a:extLst>
              <a:ext uri="{FF2B5EF4-FFF2-40B4-BE49-F238E27FC236}">
                <a16:creationId xmlns:a16="http://schemas.microsoft.com/office/drawing/2014/main" id="{9431561B-50C2-8D43-968E-3BD894E419C6}"/>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89496D7B-65E7-4344-AC68-C64AB1B910A0}"/>
              </a:ext>
            </a:extLst>
          </p:cNvPr>
          <p:cNvSpPr>
            <a:spLocks noGrp="1"/>
          </p:cNvSpPr>
          <p:nvPr>
            <p:ph type="sldNum" sz="quarter" idx="12"/>
          </p:nvPr>
        </p:nvSpPr>
        <p:spPr/>
        <p:txBody>
          <a:bodyPr/>
          <a:lstStyle/>
          <a:p>
            <a:fld id="{D40A346D-530D-594A-882A-F12BD3F83642}" type="slidenum">
              <a:rPr lang="sv-SE" smtClean="0"/>
              <a:t>‹#›</a:t>
            </a:fld>
            <a:endParaRPr lang="sv-SE"/>
          </a:p>
        </p:txBody>
      </p:sp>
    </p:spTree>
    <p:extLst>
      <p:ext uri="{BB962C8B-B14F-4D97-AF65-F5344CB8AC3E}">
        <p14:creationId xmlns:p14="http://schemas.microsoft.com/office/powerpoint/2010/main" val="1052336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7E4D70-CCFE-6045-A6CA-5DE4CDE084F7}"/>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E45641A7-3F9F-5B49-9C67-CD43A80F4AF1}"/>
              </a:ext>
            </a:extLst>
          </p:cNvPr>
          <p:cNvSpPr>
            <a:spLocks noGrp="1"/>
          </p:cNvSpPr>
          <p:nvPr>
            <p:ph type="dt" sz="half" idx="10"/>
          </p:nvPr>
        </p:nvSpPr>
        <p:spPr/>
        <p:txBody>
          <a:bodyPr/>
          <a:lstStyle/>
          <a:p>
            <a:fld id="{041C0237-F04F-524E-9A1E-B6EA42F706D6}" type="datetimeFigureOut">
              <a:rPr lang="sv-SE" smtClean="0"/>
              <a:t>2020-04-07</a:t>
            </a:fld>
            <a:endParaRPr lang="sv-SE"/>
          </a:p>
        </p:txBody>
      </p:sp>
      <p:sp>
        <p:nvSpPr>
          <p:cNvPr id="4" name="Platshållare för sidfot 3">
            <a:extLst>
              <a:ext uri="{FF2B5EF4-FFF2-40B4-BE49-F238E27FC236}">
                <a16:creationId xmlns:a16="http://schemas.microsoft.com/office/drawing/2014/main" id="{BC80E0AF-0FF0-BD4A-B589-B434BC43FA67}"/>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6B04D60A-CA5B-1E41-B31D-669EE724A90F}"/>
              </a:ext>
            </a:extLst>
          </p:cNvPr>
          <p:cNvSpPr>
            <a:spLocks noGrp="1"/>
          </p:cNvSpPr>
          <p:nvPr>
            <p:ph type="sldNum" sz="quarter" idx="12"/>
          </p:nvPr>
        </p:nvSpPr>
        <p:spPr/>
        <p:txBody>
          <a:bodyPr/>
          <a:lstStyle/>
          <a:p>
            <a:fld id="{D40A346D-530D-594A-882A-F12BD3F83642}" type="slidenum">
              <a:rPr lang="sv-SE" smtClean="0"/>
              <a:t>‹#›</a:t>
            </a:fld>
            <a:endParaRPr lang="sv-SE"/>
          </a:p>
        </p:txBody>
      </p:sp>
    </p:spTree>
    <p:extLst>
      <p:ext uri="{BB962C8B-B14F-4D97-AF65-F5344CB8AC3E}">
        <p14:creationId xmlns:p14="http://schemas.microsoft.com/office/powerpoint/2010/main" val="3870746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996A199-0E94-9944-B531-0968A5E8F7F9}"/>
              </a:ext>
            </a:extLst>
          </p:cNvPr>
          <p:cNvSpPr>
            <a:spLocks noGrp="1"/>
          </p:cNvSpPr>
          <p:nvPr>
            <p:ph type="dt" sz="half" idx="10"/>
          </p:nvPr>
        </p:nvSpPr>
        <p:spPr/>
        <p:txBody>
          <a:bodyPr/>
          <a:lstStyle/>
          <a:p>
            <a:fld id="{041C0237-F04F-524E-9A1E-B6EA42F706D6}" type="datetimeFigureOut">
              <a:rPr lang="sv-SE" smtClean="0"/>
              <a:t>2020-04-07</a:t>
            </a:fld>
            <a:endParaRPr lang="sv-SE"/>
          </a:p>
        </p:txBody>
      </p:sp>
      <p:sp>
        <p:nvSpPr>
          <p:cNvPr id="3" name="Platshållare för sidfot 2">
            <a:extLst>
              <a:ext uri="{FF2B5EF4-FFF2-40B4-BE49-F238E27FC236}">
                <a16:creationId xmlns:a16="http://schemas.microsoft.com/office/drawing/2014/main" id="{E1588650-25CA-9F4D-81B4-756423CBA79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24CF983-36DF-1247-8474-B7CFA5F6D472}"/>
              </a:ext>
            </a:extLst>
          </p:cNvPr>
          <p:cNvSpPr>
            <a:spLocks noGrp="1"/>
          </p:cNvSpPr>
          <p:nvPr>
            <p:ph type="sldNum" sz="quarter" idx="12"/>
          </p:nvPr>
        </p:nvSpPr>
        <p:spPr/>
        <p:txBody>
          <a:bodyPr/>
          <a:lstStyle/>
          <a:p>
            <a:fld id="{D40A346D-530D-594A-882A-F12BD3F83642}" type="slidenum">
              <a:rPr lang="sv-SE" smtClean="0"/>
              <a:t>‹#›</a:t>
            </a:fld>
            <a:endParaRPr lang="sv-SE"/>
          </a:p>
        </p:txBody>
      </p:sp>
    </p:spTree>
    <p:extLst>
      <p:ext uri="{BB962C8B-B14F-4D97-AF65-F5344CB8AC3E}">
        <p14:creationId xmlns:p14="http://schemas.microsoft.com/office/powerpoint/2010/main" val="3885086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CABCB6-2F79-9848-858F-2DC48CDE8268}"/>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4DE3507-8DF4-2A49-BB30-2831D4D276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sv-SE"/>
              <a:t>Redigera format för bakgrundstext
Nivå två
Nivå tre
Nivå fyra
Nivå fem</a:t>
            </a:r>
          </a:p>
        </p:txBody>
      </p:sp>
      <p:sp>
        <p:nvSpPr>
          <p:cNvPr id="4" name="Platshållare för text 3">
            <a:extLst>
              <a:ext uri="{FF2B5EF4-FFF2-40B4-BE49-F238E27FC236}">
                <a16:creationId xmlns:a16="http://schemas.microsoft.com/office/drawing/2014/main" id="{7BEB5D2B-A209-9A43-8621-8F702460F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4B8A32F4-19A4-094F-B752-42F291B57857}"/>
              </a:ext>
            </a:extLst>
          </p:cNvPr>
          <p:cNvSpPr>
            <a:spLocks noGrp="1"/>
          </p:cNvSpPr>
          <p:nvPr>
            <p:ph type="dt" sz="half" idx="10"/>
          </p:nvPr>
        </p:nvSpPr>
        <p:spPr/>
        <p:txBody>
          <a:bodyPr/>
          <a:lstStyle/>
          <a:p>
            <a:fld id="{041C0237-F04F-524E-9A1E-B6EA42F706D6}" type="datetimeFigureOut">
              <a:rPr lang="sv-SE" smtClean="0"/>
              <a:t>2020-04-07</a:t>
            </a:fld>
            <a:endParaRPr lang="sv-SE"/>
          </a:p>
        </p:txBody>
      </p:sp>
      <p:sp>
        <p:nvSpPr>
          <p:cNvPr id="6" name="Platshållare för sidfot 5">
            <a:extLst>
              <a:ext uri="{FF2B5EF4-FFF2-40B4-BE49-F238E27FC236}">
                <a16:creationId xmlns:a16="http://schemas.microsoft.com/office/drawing/2014/main" id="{55BAB100-384B-DC40-BE13-B2982BA7839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E3DCCBB-D310-8C4E-8532-33EC345A40F7}"/>
              </a:ext>
            </a:extLst>
          </p:cNvPr>
          <p:cNvSpPr>
            <a:spLocks noGrp="1"/>
          </p:cNvSpPr>
          <p:nvPr>
            <p:ph type="sldNum" sz="quarter" idx="12"/>
          </p:nvPr>
        </p:nvSpPr>
        <p:spPr/>
        <p:txBody>
          <a:bodyPr/>
          <a:lstStyle/>
          <a:p>
            <a:fld id="{D40A346D-530D-594A-882A-F12BD3F83642}" type="slidenum">
              <a:rPr lang="sv-SE" smtClean="0"/>
              <a:t>‹#›</a:t>
            </a:fld>
            <a:endParaRPr lang="sv-SE"/>
          </a:p>
        </p:txBody>
      </p:sp>
    </p:spTree>
    <p:extLst>
      <p:ext uri="{BB962C8B-B14F-4D97-AF65-F5344CB8AC3E}">
        <p14:creationId xmlns:p14="http://schemas.microsoft.com/office/powerpoint/2010/main" val="104994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3341466-F7C7-D841-8D5A-BD6E298CCDFF}"/>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533249E4-6576-8449-9964-5EBFB643D1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62504458-F73F-284D-BAB8-15EF3145B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781035D9-FB41-064F-848F-36FA4A8C67FE}"/>
              </a:ext>
            </a:extLst>
          </p:cNvPr>
          <p:cNvSpPr>
            <a:spLocks noGrp="1"/>
          </p:cNvSpPr>
          <p:nvPr>
            <p:ph type="dt" sz="half" idx="10"/>
          </p:nvPr>
        </p:nvSpPr>
        <p:spPr/>
        <p:txBody>
          <a:bodyPr/>
          <a:lstStyle/>
          <a:p>
            <a:fld id="{041C0237-F04F-524E-9A1E-B6EA42F706D6}" type="datetimeFigureOut">
              <a:rPr lang="sv-SE" smtClean="0"/>
              <a:t>2020-04-07</a:t>
            </a:fld>
            <a:endParaRPr lang="sv-SE"/>
          </a:p>
        </p:txBody>
      </p:sp>
      <p:sp>
        <p:nvSpPr>
          <p:cNvPr id="6" name="Platshållare för sidfot 5">
            <a:extLst>
              <a:ext uri="{FF2B5EF4-FFF2-40B4-BE49-F238E27FC236}">
                <a16:creationId xmlns:a16="http://schemas.microsoft.com/office/drawing/2014/main" id="{649AEEFF-62D5-5F46-AB7E-8E1792370A2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05D3AA3-1F0A-4443-80EA-227BE0E78E5F}"/>
              </a:ext>
            </a:extLst>
          </p:cNvPr>
          <p:cNvSpPr>
            <a:spLocks noGrp="1"/>
          </p:cNvSpPr>
          <p:nvPr>
            <p:ph type="sldNum" sz="quarter" idx="12"/>
          </p:nvPr>
        </p:nvSpPr>
        <p:spPr/>
        <p:txBody>
          <a:bodyPr/>
          <a:lstStyle/>
          <a:p>
            <a:fld id="{D40A346D-530D-594A-882A-F12BD3F83642}" type="slidenum">
              <a:rPr lang="sv-SE" smtClean="0"/>
              <a:t>‹#›</a:t>
            </a:fld>
            <a:endParaRPr lang="sv-SE"/>
          </a:p>
        </p:txBody>
      </p:sp>
    </p:spTree>
    <p:extLst>
      <p:ext uri="{BB962C8B-B14F-4D97-AF65-F5344CB8AC3E}">
        <p14:creationId xmlns:p14="http://schemas.microsoft.com/office/powerpoint/2010/main" val="3785961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DB1B407-1F74-1E44-A064-E3632682D0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E510784C-19BF-0B48-85DB-6BCF2B73F6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6255096C-4BEA-0947-B160-968FE3A073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C0237-F04F-524E-9A1E-B6EA42F706D6}" type="datetimeFigureOut">
              <a:rPr lang="sv-SE" smtClean="0"/>
              <a:t>2020-04-07</a:t>
            </a:fld>
            <a:endParaRPr lang="sv-SE"/>
          </a:p>
        </p:txBody>
      </p:sp>
      <p:sp>
        <p:nvSpPr>
          <p:cNvPr id="5" name="Platshållare för sidfot 4">
            <a:extLst>
              <a:ext uri="{FF2B5EF4-FFF2-40B4-BE49-F238E27FC236}">
                <a16:creationId xmlns:a16="http://schemas.microsoft.com/office/drawing/2014/main" id="{49E3D23F-E6BA-B246-ADEE-E035E737DB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588AA2B0-76F0-3847-B87B-104C634CE4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0A346D-530D-594A-882A-F12BD3F83642}" type="slidenum">
              <a:rPr lang="sv-SE" smtClean="0"/>
              <a:t>‹#›</a:t>
            </a:fld>
            <a:endParaRPr lang="sv-SE"/>
          </a:p>
        </p:txBody>
      </p:sp>
    </p:spTree>
    <p:extLst>
      <p:ext uri="{BB962C8B-B14F-4D97-AF65-F5344CB8AC3E}">
        <p14:creationId xmlns:p14="http://schemas.microsoft.com/office/powerpoint/2010/main" val="3826186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87A1A559-5538-D94B-A946-E9F057D35931}"/>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710101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485745AC-4EEE-174F-A28A-26D041D7785E}"/>
              </a:ext>
            </a:extLst>
          </p:cNvPr>
          <p:cNvPicPr>
            <a:picLocks noChangeAspect="1"/>
          </p:cNvPicPr>
          <p:nvPr/>
        </p:nvPicPr>
        <p:blipFill rotWithShape="1">
          <a:blip r:embed="rId3">
            <a:alphaModFix amt="35000"/>
          </a:blip>
          <a:srcRect t="5013" b="10717"/>
          <a:stretch/>
        </p:blipFill>
        <p:spPr>
          <a:xfrm>
            <a:off x="0" y="1"/>
            <a:ext cx="12191980" cy="6857999"/>
          </a:xfrm>
          <a:prstGeom prst="rect">
            <a:avLst/>
          </a:prstGeom>
        </p:spPr>
      </p:pic>
      <p:cxnSp>
        <p:nvCxnSpPr>
          <p:cNvPr id="35" name="Straight Connector 3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89DD810A-E10B-8243-9BFB-582FBA52D782}"/>
              </a:ext>
            </a:extLst>
          </p:cNvPr>
          <p:cNvSpPr txBox="1"/>
          <p:nvPr/>
        </p:nvSpPr>
        <p:spPr>
          <a:xfrm>
            <a:off x="5155379" y="1065862"/>
            <a:ext cx="7036599" cy="4726276"/>
          </a:xfrm>
          <a:prstGeom prst="rect">
            <a:avLst/>
          </a:prstGeom>
        </p:spPr>
        <p:txBody>
          <a:bodyPr vert="horz" lIns="91440" tIns="45720" rIns="91440" bIns="45720" rtlCol="0" anchor="ctr">
            <a:normAutofit/>
          </a:bodyPr>
          <a:lstStyle/>
          <a:p>
            <a:pPr>
              <a:lnSpc>
                <a:spcPct val="90000"/>
              </a:lnSpc>
              <a:spcAft>
                <a:spcPts val="600"/>
              </a:spcAft>
            </a:pPr>
            <a:r>
              <a:rPr lang="en-US" sz="4400" b="1" dirty="0">
                <a:solidFill>
                  <a:srgbClr val="FFFFFF"/>
                </a:solidFill>
                <a:latin typeface="Aharoni" panose="02010803020104030203" pitchFamily="2" charset="-79"/>
                <a:cs typeface="Aharoni" panose="02010803020104030203" pitchFamily="2" charset="-79"/>
              </a:rPr>
              <a:t>PSYKISK SJUKDOM </a:t>
            </a:r>
            <a:r>
              <a:rPr lang="en-US" sz="6000" b="1" dirty="0">
                <a:solidFill>
                  <a:srgbClr val="FF0000"/>
                </a:solidFill>
                <a:latin typeface="Aharoni" panose="02010803020104030203" pitchFamily="2" charset="-79"/>
                <a:cs typeface="Aharoni" panose="02010803020104030203" pitchFamily="2" charset="-79"/>
              </a:rPr>
              <a:t>91%</a:t>
            </a:r>
          </a:p>
        </p:txBody>
      </p:sp>
    </p:spTree>
    <p:extLst>
      <p:ext uri="{BB962C8B-B14F-4D97-AF65-F5344CB8AC3E}">
        <p14:creationId xmlns:p14="http://schemas.microsoft.com/office/powerpoint/2010/main" val="288469205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485745AC-4EEE-174F-A28A-26D041D7785E}"/>
              </a:ext>
            </a:extLst>
          </p:cNvPr>
          <p:cNvPicPr>
            <a:picLocks noChangeAspect="1"/>
          </p:cNvPicPr>
          <p:nvPr/>
        </p:nvPicPr>
        <p:blipFill rotWithShape="1">
          <a:blip r:embed="rId3">
            <a:alphaModFix amt="35000"/>
          </a:blip>
          <a:srcRect t="5013" b="10717"/>
          <a:stretch/>
        </p:blipFill>
        <p:spPr>
          <a:xfrm>
            <a:off x="0" y="28575"/>
            <a:ext cx="12192000" cy="6857999"/>
          </a:xfrm>
          <a:prstGeom prst="rect">
            <a:avLst/>
          </a:prstGeom>
        </p:spPr>
      </p:pic>
      <p:cxnSp>
        <p:nvCxnSpPr>
          <p:cNvPr id="35" name="Straight Connector 3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89DD810A-E10B-8243-9BFB-582FBA52D782}"/>
              </a:ext>
            </a:extLst>
          </p:cNvPr>
          <p:cNvSpPr txBox="1"/>
          <p:nvPr/>
        </p:nvSpPr>
        <p:spPr>
          <a:xfrm>
            <a:off x="5155379" y="1065862"/>
            <a:ext cx="5744685" cy="4726276"/>
          </a:xfrm>
          <a:prstGeom prst="rect">
            <a:avLst/>
          </a:prstGeom>
        </p:spPr>
        <p:txBody>
          <a:bodyPr vert="horz" lIns="91440" tIns="45720" rIns="91440" bIns="45720" rtlCol="0" anchor="ctr">
            <a:normAutofit/>
          </a:bodyPr>
          <a:lstStyle/>
          <a:p>
            <a:pPr>
              <a:lnSpc>
                <a:spcPct val="90000"/>
              </a:lnSpc>
              <a:spcAft>
                <a:spcPts val="600"/>
              </a:spcAft>
            </a:pPr>
            <a:r>
              <a:rPr lang="en-US" sz="4400" b="1" dirty="0">
                <a:solidFill>
                  <a:srgbClr val="FFFFFF"/>
                </a:solidFill>
                <a:latin typeface="Aharoni" panose="02010803020104030203" pitchFamily="2" charset="-79"/>
                <a:cs typeface="Aharoni" panose="02010803020104030203" pitchFamily="2" charset="-79"/>
              </a:rPr>
              <a:t>LUNGCANCER</a:t>
            </a:r>
            <a:r>
              <a:rPr lang="en-US" sz="4000" b="1" dirty="0">
                <a:solidFill>
                  <a:srgbClr val="FFFFFF"/>
                </a:solidFill>
                <a:latin typeface="Aharoni" panose="02010803020104030203" pitchFamily="2" charset="-79"/>
                <a:cs typeface="Aharoni" panose="02010803020104030203" pitchFamily="2" charset="-79"/>
              </a:rPr>
              <a:t> </a:t>
            </a:r>
            <a:r>
              <a:rPr lang="en-US" sz="6000" b="1" dirty="0">
                <a:solidFill>
                  <a:srgbClr val="FF0000"/>
                </a:solidFill>
                <a:latin typeface="Aharoni" panose="02010803020104030203" pitchFamily="2" charset="-79"/>
                <a:cs typeface="Aharoni" panose="02010803020104030203" pitchFamily="2" charset="-79"/>
              </a:rPr>
              <a:t>94%</a:t>
            </a:r>
          </a:p>
        </p:txBody>
      </p:sp>
    </p:spTree>
    <p:extLst>
      <p:ext uri="{BB962C8B-B14F-4D97-AF65-F5344CB8AC3E}">
        <p14:creationId xmlns:p14="http://schemas.microsoft.com/office/powerpoint/2010/main" val="180289655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485745AC-4EEE-174F-A28A-26D041D7785E}"/>
              </a:ext>
            </a:extLst>
          </p:cNvPr>
          <p:cNvPicPr>
            <a:picLocks noChangeAspect="1"/>
          </p:cNvPicPr>
          <p:nvPr/>
        </p:nvPicPr>
        <p:blipFill rotWithShape="1">
          <a:blip r:embed="rId3">
            <a:alphaModFix amt="35000"/>
          </a:blip>
          <a:srcRect t="5013" b="10717"/>
          <a:stretch/>
        </p:blipFill>
        <p:spPr>
          <a:xfrm>
            <a:off x="0" y="28575"/>
            <a:ext cx="12192000" cy="6857999"/>
          </a:xfrm>
          <a:prstGeom prst="rect">
            <a:avLst/>
          </a:prstGeom>
        </p:spPr>
      </p:pic>
      <p:cxnSp>
        <p:nvCxnSpPr>
          <p:cNvPr id="35" name="Straight Connector 3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89DD810A-E10B-8243-9BFB-582FBA52D782}"/>
              </a:ext>
            </a:extLst>
          </p:cNvPr>
          <p:cNvSpPr txBox="1"/>
          <p:nvPr/>
        </p:nvSpPr>
        <p:spPr>
          <a:xfrm>
            <a:off x="5155379" y="1065862"/>
            <a:ext cx="5744685" cy="4726276"/>
          </a:xfrm>
          <a:prstGeom prst="rect">
            <a:avLst/>
          </a:prstGeom>
        </p:spPr>
        <p:txBody>
          <a:bodyPr vert="horz" lIns="91440" tIns="45720" rIns="91440" bIns="45720" rtlCol="0" anchor="ctr">
            <a:normAutofit/>
          </a:bodyPr>
          <a:lstStyle/>
          <a:p>
            <a:pPr>
              <a:lnSpc>
                <a:spcPct val="90000"/>
              </a:lnSpc>
              <a:spcAft>
                <a:spcPts val="600"/>
              </a:spcAft>
            </a:pPr>
            <a:r>
              <a:rPr lang="en-US" sz="4400" b="1" dirty="0">
                <a:solidFill>
                  <a:srgbClr val="FFFFFF"/>
                </a:solidFill>
                <a:latin typeface="Aharoni" panose="02010803020104030203" pitchFamily="2" charset="-79"/>
                <a:cs typeface="Aharoni" panose="02010803020104030203" pitchFamily="2" charset="-79"/>
              </a:rPr>
              <a:t>SKRUMPLEVER</a:t>
            </a:r>
            <a:r>
              <a:rPr lang="en-US" sz="5400" b="1" dirty="0">
                <a:solidFill>
                  <a:srgbClr val="FFFFFF"/>
                </a:solidFill>
                <a:latin typeface="Aharoni" panose="02010803020104030203" pitchFamily="2" charset="-79"/>
                <a:cs typeface="Aharoni" panose="02010803020104030203" pitchFamily="2" charset="-79"/>
              </a:rPr>
              <a:t> </a:t>
            </a:r>
            <a:r>
              <a:rPr lang="en-US" sz="6000" b="1" dirty="0">
                <a:solidFill>
                  <a:srgbClr val="FF0000"/>
                </a:solidFill>
                <a:latin typeface="Aharoni" panose="02010803020104030203" pitchFamily="2" charset="-79"/>
                <a:cs typeface="Aharoni" panose="02010803020104030203" pitchFamily="2" charset="-79"/>
              </a:rPr>
              <a:t>109%</a:t>
            </a:r>
          </a:p>
        </p:txBody>
      </p:sp>
    </p:spTree>
    <p:extLst>
      <p:ext uri="{BB962C8B-B14F-4D97-AF65-F5344CB8AC3E}">
        <p14:creationId xmlns:p14="http://schemas.microsoft.com/office/powerpoint/2010/main" val="352067018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485745AC-4EEE-174F-A28A-26D041D7785E}"/>
              </a:ext>
            </a:extLst>
          </p:cNvPr>
          <p:cNvPicPr>
            <a:picLocks noChangeAspect="1"/>
          </p:cNvPicPr>
          <p:nvPr/>
        </p:nvPicPr>
        <p:blipFill rotWithShape="1">
          <a:blip r:embed="rId3">
            <a:alphaModFix amt="35000"/>
          </a:blip>
          <a:srcRect t="5013" b="10717"/>
          <a:stretch/>
        </p:blipFill>
        <p:spPr>
          <a:xfrm>
            <a:off x="1" y="10287"/>
            <a:ext cx="12192000" cy="6857999"/>
          </a:xfrm>
          <a:prstGeom prst="rect">
            <a:avLst/>
          </a:prstGeom>
        </p:spPr>
      </p:pic>
      <p:cxnSp>
        <p:nvCxnSpPr>
          <p:cNvPr id="35" name="Straight Connector 3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89DD810A-E10B-8243-9BFB-582FBA52D782}"/>
              </a:ext>
            </a:extLst>
          </p:cNvPr>
          <p:cNvSpPr txBox="1"/>
          <p:nvPr/>
        </p:nvSpPr>
        <p:spPr>
          <a:xfrm>
            <a:off x="5155379" y="1065862"/>
            <a:ext cx="6951275" cy="4726276"/>
          </a:xfrm>
          <a:prstGeom prst="rect">
            <a:avLst/>
          </a:prstGeom>
        </p:spPr>
        <p:txBody>
          <a:bodyPr vert="horz" lIns="91440" tIns="45720" rIns="91440" bIns="45720" rtlCol="0" anchor="ctr">
            <a:normAutofit/>
          </a:bodyPr>
          <a:lstStyle/>
          <a:p>
            <a:pPr>
              <a:lnSpc>
                <a:spcPct val="90000"/>
              </a:lnSpc>
              <a:spcAft>
                <a:spcPts val="600"/>
              </a:spcAft>
            </a:pPr>
            <a:r>
              <a:rPr lang="en-US" sz="4000" b="1" dirty="0">
                <a:solidFill>
                  <a:srgbClr val="FFFFFF"/>
                </a:solidFill>
                <a:latin typeface="Aharoni" panose="02010803020104030203" pitchFamily="2" charset="-79"/>
                <a:cs typeface="Aharoni" panose="02010803020104030203" pitchFamily="2" charset="-79"/>
              </a:rPr>
              <a:t>MATSTRUPSCANCER</a:t>
            </a:r>
            <a:r>
              <a:rPr lang="en-US" sz="4400" b="1" dirty="0">
                <a:solidFill>
                  <a:srgbClr val="FFFFFF"/>
                </a:solidFill>
                <a:latin typeface="Aharoni" panose="02010803020104030203" pitchFamily="2" charset="-79"/>
                <a:cs typeface="Aharoni" panose="02010803020104030203" pitchFamily="2" charset="-79"/>
              </a:rPr>
              <a:t> </a:t>
            </a:r>
            <a:r>
              <a:rPr lang="en-US" sz="6000" b="1" dirty="0">
                <a:solidFill>
                  <a:srgbClr val="FF0000"/>
                </a:solidFill>
                <a:latin typeface="Aharoni" panose="02010803020104030203" pitchFamily="2" charset="-79"/>
                <a:cs typeface="Aharoni" panose="02010803020104030203" pitchFamily="2" charset="-79"/>
              </a:rPr>
              <a:t>114%</a:t>
            </a:r>
          </a:p>
        </p:txBody>
      </p:sp>
    </p:spTree>
    <p:extLst>
      <p:ext uri="{BB962C8B-B14F-4D97-AF65-F5344CB8AC3E}">
        <p14:creationId xmlns:p14="http://schemas.microsoft.com/office/powerpoint/2010/main" val="75569038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485745AC-4EEE-174F-A28A-26D041D7785E}"/>
              </a:ext>
            </a:extLst>
          </p:cNvPr>
          <p:cNvPicPr>
            <a:picLocks noChangeAspect="1"/>
          </p:cNvPicPr>
          <p:nvPr/>
        </p:nvPicPr>
        <p:blipFill rotWithShape="1">
          <a:blip r:embed="rId3">
            <a:alphaModFix amt="35000"/>
          </a:blip>
          <a:srcRect t="5013" b="10717"/>
          <a:stretch/>
        </p:blipFill>
        <p:spPr>
          <a:xfrm>
            <a:off x="0" y="1"/>
            <a:ext cx="12192000" cy="6886574"/>
          </a:xfrm>
          <a:prstGeom prst="rect">
            <a:avLst/>
          </a:prstGeom>
        </p:spPr>
      </p:pic>
      <p:cxnSp>
        <p:nvCxnSpPr>
          <p:cNvPr id="35" name="Straight Connector 3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89DD810A-E10B-8243-9BFB-582FBA52D782}"/>
              </a:ext>
            </a:extLst>
          </p:cNvPr>
          <p:cNvSpPr txBox="1"/>
          <p:nvPr/>
        </p:nvSpPr>
        <p:spPr>
          <a:xfrm>
            <a:off x="5155379" y="1065862"/>
            <a:ext cx="6865146" cy="4726276"/>
          </a:xfrm>
          <a:prstGeom prst="rect">
            <a:avLst/>
          </a:prstGeom>
        </p:spPr>
        <p:txBody>
          <a:bodyPr vert="horz" lIns="91440" tIns="45720" rIns="91440" bIns="45720" rtlCol="0" anchor="ctr">
            <a:normAutofit/>
          </a:bodyPr>
          <a:lstStyle/>
          <a:p>
            <a:pPr>
              <a:lnSpc>
                <a:spcPct val="90000"/>
              </a:lnSpc>
              <a:spcAft>
                <a:spcPts val="600"/>
              </a:spcAft>
            </a:pPr>
            <a:r>
              <a:rPr lang="en-US" sz="4400" b="1" dirty="0">
                <a:solidFill>
                  <a:srgbClr val="FFFFFF"/>
                </a:solidFill>
                <a:latin typeface="Aharoni" panose="02010803020104030203" pitchFamily="2" charset="-79"/>
                <a:cs typeface="Aharoni" panose="02010803020104030203" pitchFamily="2" charset="-79"/>
              </a:rPr>
              <a:t>LEVERCANCER</a:t>
            </a:r>
            <a:r>
              <a:rPr lang="en-US" sz="4000" b="1" dirty="0">
                <a:solidFill>
                  <a:srgbClr val="FFFFFF"/>
                </a:solidFill>
                <a:latin typeface="Aharoni" panose="02010803020104030203" pitchFamily="2" charset="-79"/>
                <a:cs typeface="Aharoni" panose="02010803020104030203" pitchFamily="2" charset="-79"/>
              </a:rPr>
              <a:t> </a:t>
            </a:r>
            <a:r>
              <a:rPr lang="en-US" sz="6000" b="1" dirty="0">
                <a:solidFill>
                  <a:srgbClr val="FF0000"/>
                </a:solidFill>
                <a:latin typeface="Aharoni" panose="02010803020104030203" pitchFamily="2" charset="-79"/>
                <a:cs typeface="Aharoni" panose="02010803020104030203" pitchFamily="2" charset="-79"/>
              </a:rPr>
              <a:t>122%</a:t>
            </a:r>
          </a:p>
        </p:txBody>
      </p:sp>
    </p:spTree>
    <p:extLst>
      <p:ext uri="{BB962C8B-B14F-4D97-AF65-F5344CB8AC3E}">
        <p14:creationId xmlns:p14="http://schemas.microsoft.com/office/powerpoint/2010/main" val="362586319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485745AC-4EEE-174F-A28A-26D041D7785E}"/>
              </a:ext>
            </a:extLst>
          </p:cNvPr>
          <p:cNvPicPr>
            <a:picLocks noChangeAspect="1"/>
          </p:cNvPicPr>
          <p:nvPr/>
        </p:nvPicPr>
        <p:blipFill rotWithShape="1">
          <a:blip r:embed="rId3">
            <a:alphaModFix amt="35000"/>
          </a:blip>
          <a:srcRect t="5013" b="10717"/>
          <a:stretch/>
        </p:blipFill>
        <p:spPr>
          <a:xfrm>
            <a:off x="0" y="28575"/>
            <a:ext cx="12192000" cy="6857999"/>
          </a:xfrm>
          <a:prstGeom prst="rect">
            <a:avLst/>
          </a:prstGeom>
        </p:spPr>
      </p:pic>
      <p:cxnSp>
        <p:nvCxnSpPr>
          <p:cNvPr id="35" name="Straight Connector 3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89DD810A-E10B-8243-9BFB-582FBA52D782}"/>
              </a:ext>
            </a:extLst>
          </p:cNvPr>
          <p:cNvSpPr txBox="1"/>
          <p:nvPr/>
        </p:nvSpPr>
        <p:spPr>
          <a:xfrm>
            <a:off x="5155379" y="1065862"/>
            <a:ext cx="6660379" cy="4726276"/>
          </a:xfrm>
          <a:prstGeom prst="rect">
            <a:avLst/>
          </a:prstGeom>
        </p:spPr>
        <p:txBody>
          <a:bodyPr vert="horz" lIns="91440" tIns="45720" rIns="91440" bIns="45720" rtlCol="0" anchor="ctr">
            <a:normAutofit/>
          </a:bodyPr>
          <a:lstStyle/>
          <a:p>
            <a:pPr>
              <a:lnSpc>
                <a:spcPct val="90000"/>
              </a:lnSpc>
              <a:spcAft>
                <a:spcPts val="600"/>
              </a:spcAft>
            </a:pPr>
            <a:r>
              <a:rPr lang="en-US" sz="4400" b="1" dirty="0">
                <a:solidFill>
                  <a:srgbClr val="FFFFFF"/>
                </a:solidFill>
                <a:latin typeface="Aharoni" panose="02010803020104030203" pitchFamily="2" charset="-79"/>
                <a:cs typeface="Aharoni" panose="02010803020104030203" pitchFamily="2" charset="-79"/>
              </a:rPr>
              <a:t>ALKOHOLISM</a:t>
            </a:r>
            <a:r>
              <a:rPr lang="en-US" sz="5400" b="1" dirty="0">
                <a:solidFill>
                  <a:srgbClr val="FFFFFF"/>
                </a:solidFill>
                <a:latin typeface="Aharoni" panose="02010803020104030203" pitchFamily="2" charset="-79"/>
                <a:cs typeface="Aharoni" panose="02010803020104030203" pitchFamily="2" charset="-79"/>
              </a:rPr>
              <a:t> </a:t>
            </a:r>
            <a:r>
              <a:rPr lang="en-US" sz="6000" b="1" dirty="0">
                <a:solidFill>
                  <a:srgbClr val="FF0000"/>
                </a:solidFill>
                <a:latin typeface="Aharoni" panose="02010803020104030203" pitchFamily="2" charset="-79"/>
                <a:cs typeface="Aharoni" panose="02010803020104030203" pitchFamily="2" charset="-79"/>
              </a:rPr>
              <a:t>127%</a:t>
            </a:r>
          </a:p>
        </p:txBody>
      </p:sp>
    </p:spTree>
    <p:extLst>
      <p:ext uri="{BB962C8B-B14F-4D97-AF65-F5344CB8AC3E}">
        <p14:creationId xmlns:p14="http://schemas.microsoft.com/office/powerpoint/2010/main" val="266984284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85745AC-4EEE-174F-A28A-26D041D7785E}"/>
              </a:ext>
            </a:extLst>
          </p:cNvPr>
          <p:cNvPicPr>
            <a:picLocks noChangeAspect="1"/>
          </p:cNvPicPr>
          <p:nvPr/>
        </p:nvPicPr>
        <p:blipFill rotWithShape="1">
          <a:blip r:embed="rId3">
            <a:alphaModFix amt="35000"/>
          </a:blip>
          <a:srcRect t="5013" b="10717"/>
          <a:stretch/>
        </p:blipFill>
        <p:spPr>
          <a:xfrm>
            <a:off x="0" y="28575"/>
            <a:ext cx="12020530" cy="6857999"/>
          </a:xfrm>
          <a:prstGeom prst="rect">
            <a:avLst/>
          </a:prstGeom>
        </p:spPr>
      </p:pic>
      <p:sp>
        <p:nvSpPr>
          <p:cNvPr id="4" name="textruta 3">
            <a:extLst>
              <a:ext uri="{FF2B5EF4-FFF2-40B4-BE49-F238E27FC236}">
                <a16:creationId xmlns:a16="http://schemas.microsoft.com/office/drawing/2014/main" id="{89DD810A-E10B-8243-9BFB-582FBA52D782}"/>
              </a:ext>
            </a:extLst>
          </p:cNvPr>
          <p:cNvSpPr txBox="1"/>
          <p:nvPr/>
        </p:nvSpPr>
        <p:spPr>
          <a:xfrm>
            <a:off x="5360151" y="1065862"/>
            <a:ext cx="6660379" cy="4726276"/>
          </a:xfrm>
          <a:prstGeom prst="rect">
            <a:avLst/>
          </a:prstGeom>
        </p:spPr>
        <p:txBody>
          <a:bodyPr vert="horz" lIns="91440" tIns="45720" rIns="91440" bIns="45720" rtlCol="0" anchor="ctr">
            <a:normAutofit/>
          </a:bodyPr>
          <a:lstStyle/>
          <a:p>
            <a:pPr>
              <a:lnSpc>
                <a:spcPct val="90000"/>
              </a:lnSpc>
              <a:spcAft>
                <a:spcPts val="600"/>
              </a:spcAft>
            </a:pPr>
            <a:r>
              <a:rPr lang="en-US" sz="6000" b="1" dirty="0">
                <a:solidFill>
                  <a:srgbClr val="FFFFFF"/>
                </a:solidFill>
                <a:latin typeface="Aharoni" panose="02010803020104030203" pitchFamily="2" charset="-79"/>
                <a:cs typeface="Aharoni" panose="02010803020104030203" pitchFamily="2" charset="-79"/>
              </a:rPr>
              <a:t>STATISTIK:</a:t>
            </a:r>
            <a:br>
              <a:rPr lang="en-US" sz="6000" b="1" dirty="0">
                <a:solidFill>
                  <a:srgbClr val="FFFFFF"/>
                </a:solidFill>
                <a:latin typeface="Aharoni" panose="02010803020104030203" pitchFamily="2" charset="-79"/>
                <a:cs typeface="Aharoni" panose="02010803020104030203" pitchFamily="2" charset="-79"/>
              </a:rPr>
            </a:br>
            <a:r>
              <a:rPr lang="en-US" sz="6000" b="1" dirty="0">
                <a:solidFill>
                  <a:srgbClr val="FF0000"/>
                </a:solidFill>
                <a:latin typeface="Aharoni" panose="02010803020104030203" pitchFamily="2" charset="-79"/>
                <a:cs typeface="Aharoni" panose="02010803020104030203" pitchFamily="2" charset="-79"/>
              </a:rPr>
              <a:t>ARBETSOLYCKOR</a:t>
            </a:r>
          </a:p>
        </p:txBody>
      </p:sp>
    </p:spTree>
    <p:extLst>
      <p:ext uri="{BB962C8B-B14F-4D97-AF65-F5344CB8AC3E}">
        <p14:creationId xmlns:p14="http://schemas.microsoft.com/office/powerpoint/2010/main" val="2939685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C239293E-ABA6-DB47-9855-0FED321FAE1A}"/>
              </a:ext>
            </a:extLst>
          </p:cNvPr>
          <p:cNvPicPr>
            <a:picLocks noChangeAspect="1"/>
          </p:cNvPicPr>
          <p:nvPr/>
        </p:nvPicPr>
        <p:blipFill rotWithShape="1">
          <a:blip r:embed="rId3">
            <a:alphaModFix amt="40000"/>
          </a:blip>
          <a:srcRect t="4533" b="11197"/>
          <a:stretch/>
        </p:blipFill>
        <p:spPr>
          <a:xfrm>
            <a:off x="0" y="-1"/>
            <a:ext cx="12192000" cy="6858001"/>
          </a:xfrm>
          <a:prstGeom prst="rect">
            <a:avLst/>
          </a:prstGeom>
        </p:spPr>
      </p:pic>
      <p:graphicFrame>
        <p:nvGraphicFramePr>
          <p:cNvPr id="4" name="Diagram 3">
            <a:extLst>
              <a:ext uri="{FF2B5EF4-FFF2-40B4-BE49-F238E27FC236}">
                <a16:creationId xmlns:a16="http://schemas.microsoft.com/office/drawing/2014/main" id="{9813E1CB-3C56-4FE1-95E8-8611F2F7826E}"/>
              </a:ext>
            </a:extLst>
          </p:cNvPr>
          <p:cNvGraphicFramePr>
            <a:graphicFrameLocks/>
          </p:cNvGraphicFramePr>
          <p:nvPr>
            <p:extLst>
              <p:ext uri="{D42A27DB-BD31-4B8C-83A1-F6EECF244321}">
                <p14:modId xmlns:p14="http://schemas.microsoft.com/office/powerpoint/2010/main" val="479082437"/>
              </p:ext>
            </p:extLst>
          </p:nvPr>
        </p:nvGraphicFramePr>
        <p:xfrm>
          <a:off x="3971925" y="2200275"/>
          <a:ext cx="4248150" cy="2457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Diagram 5">
            <a:extLst>
              <a:ext uri="{FF2B5EF4-FFF2-40B4-BE49-F238E27FC236}">
                <a16:creationId xmlns:a16="http://schemas.microsoft.com/office/drawing/2014/main" id="{9813E1CB-3C56-4FE1-95E8-8611F2F7826E}"/>
              </a:ext>
            </a:extLst>
          </p:cNvPr>
          <p:cNvGraphicFramePr>
            <a:graphicFrameLocks/>
          </p:cNvGraphicFramePr>
          <p:nvPr>
            <p:extLst>
              <p:ext uri="{D42A27DB-BD31-4B8C-83A1-F6EECF244321}">
                <p14:modId xmlns:p14="http://schemas.microsoft.com/office/powerpoint/2010/main" val="4048203766"/>
              </p:ext>
            </p:extLst>
          </p:nvPr>
        </p:nvGraphicFramePr>
        <p:xfrm>
          <a:off x="268015" y="749001"/>
          <a:ext cx="11108120" cy="5904103"/>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ruta 1">
            <a:extLst>
              <a:ext uri="{FF2B5EF4-FFF2-40B4-BE49-F238E27FC236}">
                <a16:creationId xmlns:a16="http://schemas.microsoft.com/office/drawing/2014/main" id="{F57C1714-F7DD-1740-B16C-A3D75B8355AC}"/>
              </a:ext>
            </a:extLst>
          </p:cNvPr>
          <p:cNvSpPr txBox="1"/>
          <p:nvPr/>
        </p:nvSpPr>
        <p:spPr>
          <a:xfrm>
            <a:off x="1460938" y="425836"/>
            <a:ext cx="9270124" cy="646331"/>
          </a:xfrm>
          <a:prstGeom prst="rect">
            <a:avLst/>
          </a:prstGeom>
          <a:noFill/>
        </p:spPr>
        <p:txBody>
          <a:bodyPr wrap="square" rtlCol="0">
            <a:spAutoFit/>
          </a:bodyPr>
          <a:lstStyle/>
          <a:p>
            <a:pPr algn="ctr"/>
            <a:r>
              <a:rPr lang="sv-SE" sz="3600" dirty="0">
                <a:solidFill>
                  <a:schemeClr val="bg1"/>
                </a:solidFill>
                <a:latin typeface="Aharoni" panose="02010803020104030203" pitchFamily="2" charset="-79"/>
                <a:cs typeface="Aharoni" panose="02010803020104030203" pitchFamily="2" charset="-79"/>
              </a:rPr>
              <a:t>RAPPORTERADE ARBETSOLYCKOR (AFA))</a:t>
            </a:r>
          </a:p>
        </p:txBody>
      </p:sp>
    </p:spTree>
    <p:extLst>
      <p:ext uri="{BB962C8B-B14F-4D97-AF65-F5344CB8AC3E}">
        <p14:creationId xmlns:p14="http://schemas.microsoft.com/office/powerpoint/2010/main" val="1549856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85745AC-4EEE-174F-A28A-26D041D7785E}"/>
              </a:ext>
            </a:extLst>
          </p:cNvPr>
          <p:cNvPicPr>
            <a:picLocks noChangeAspect="1"/>
          </p:cNvPicPr>
          <p:nvPr/>
        </p:nvPicPr>
        <p:blipFill rotWithShape="1">
          <a:blip r:embed="rId3">
            <a:alphaModFix amt="35000"/>
          </a:blip>
          <a:srcRect t="5013" b="10717"/>
          <a:stretch/>
        </p:blipFill>
        <p:spPr>
          <a:xfrm>
            <a:off x="0" y="28575"/>
            <a:ext cx="12020530" cy="6857999"/>
          </a:xfrm>
          <a:prstGeom prst="rect">
            <a:avLst/>
          </a:prstGeom>
        </p:spPr>
      </p:pic>
      <p:sp>
        <p:nvSpPr>
          <p:cNvPr id="4" name="textruta 3">
            <a:extLst>
              <a:ext uri="{FF2B5EF4-FFF2-40B4-BE49-F238E27FC236}">
                <a16:creationId xmlns:a16="http://schemas.microsoft.com/office/drawing/2014/main" id="{89DD810A-E10B-8243-9BFB-582FBA52D782}"/>
              </a:ext>
            </a:extLst>
          </p:cNvPr>
          <p:cNvSpPr txBox="1"/>
          <p:nvPr/>
        </p:nvSpPr>
        <p:spPr>
          <a:xfrm>
            <a:off x="5155379" y="1065862"/>
            <a:ext cx="6660379" cy="4726276"/>
          </a:xfrm>
          <a:prstGeom prst="rect">
            <a:avLst/>
          </a:prstGeom>
        </p:spPr>
        <p:txBody>
          <a:bodyPr vert="horz" lIns="91440" tIns="45720" rIns="91440" bIns="45720" rtlCol="0" anchor="ctr">
            <a:normAutofit/>
          </a:bodyPr>
          <a:lstStyle/>
          <a:p>
            <a:pPr>
              <a:lnSpc>
                <a:spcPct val="90000"/>
              </a:lnSpc>
              <a:spcAft>
                <a:spcPts val="600"/>
              </a:spcAft>
            </a:pPr>
            <a:r>
              <a:rPr lang="en-US" sz="6000" b="1" dirty="0">
                <a:solidFill>
                  <a:srgbClr val="FFFFFF"/>
                </a:solidFill>
                <a:latin typeface="Aharoni" panose="02010803020104030203" pitchFamily="2" charset="-79"/>
                <a:cs typeface="Aharoni" panose="02010803020104030203" pitchFamily="2" charset="-79"/>
              </a:rPr>
              <a:t>STATISTIK:</a:t>
            </a:r>
            <a:br>
              <a:rPr lang="en-US" sz="6000" b="1" dirty="0">
                <a:solidFill>
                  <a:srgbClr val="FFFFFF"/>
                </a:solidFill>
                <a:latin typeface="Aharoni" panose="02010803020104030203" pitchFamily="2" charset="-79"/>
                <a:cs typeface="Aharoni" panose="02010803020104030203" pitchFamily="2" charset="-79"/>
              </a:rPr>
            </a:br>
            <a:r>
              <a:rPr lang="en-US" sz="6000" b="1" dirty="0">
                <a:solidFill>
                  <a:srgbClr val="FF0000"/>
                </a:solidFill>
                <a:latin typeface="Aharoni" panose="02010803020104030203" pitchFamily="2" charset="-79"/>
                <a:cs typeface="Aharoni" panose="02010803020104030203" pitchFamily="2" charset="-79"/>
              </a:rPr>
              <a:t>FALLOLYCKOR</a:t>
            </a:r>
          </a:p>
        </p:txBody>
      </p:sp>
    </p:spTree>
    <p:extLst>
      <p:ext uri="{BB962C8B-B14F-4D97-AF65-F5344CB8AC3E}">
        <p14:creationId xmlns:p14="http://schemas.microsoft.com/office/powerpoint/2010/main" val="3608971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C239293E-ABA6-DB47-9855-0FED321FAE1A}"/>
              </a:ext>
            </a:extLst>
          </p:cNvPr>
          <p:cNvPicPr>
            <a:picLocks noChangeAspect="1"/>
          </p:cNvPicPr>
          <p:nvPr/>
        </p:nvPicPr>
        <p:blipFill rotWithShape="1">
          <a:blip r:embed="rId3">
            <a:alphaModFix amt="40000"/>
          </a:blip>
          <a:srcRect t="4533" b="11197"/>
          <a:stretch/>
        </p:blipFill>
        <p:spPr>
          <a:xfrm>
            <a:off x="0" y="-1"/>
            <a:ext cx="12192000" cy="6858001"/>
          </a:xfrm>
          <a:prstGeom prst="rect">
            <a:avLst/>
          </a:prstGeom>
        </p:spPr>
      </p:pic>
      <p:graphicFrame>
        <p:nvGraphicFramePr>
          <p:cNvPr id="5" name="Diagram 4">
            <a:extLst>
              <a:ext uri="{FF2B5EF4-FFF2-40B4-BE49-F238E27FC236}">
                <a16:creationId xmlns:a16="http://schemas.microsoft.com/office/drawing/2014/main" id="{00000000-0008-0000-0000-000003000000}"/>
              </a:ext>
            </a:extLst>
          </p:cNvPr>
          <p:cNvGraphicFramePr>
            <a:graphicFrameLocks/>
          </p:cNvGraphicFramePr>
          <p:nvPr/>
        </p:nvGraphicFramePr>
        <p:xfrm>
          <a:off x="597408" y="945932"/>
          <a:ext cx="10716768" cy="54426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95013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485745AC-4EEE-174F-A28A-26D041D7785E}"/>
              </a:ext>
            </a:extLst>
          </p:cNvPr>
          <p:cNvPicPr>
            <a:picLocks noChangeAspect="1"/>
          </p:cNvPicPr>
          <p:nvPr/>
        </p:nvPicPr>
        <p:blipFill>
          <a:blip r:embed="rId3"/>
          <a:stretch>
            <a:fillRect/>
          </a:stretch>
        </p:blipFill>
        <p:spPr>
          <a:xfrm>
            <a:off x="1" y="2667002"/>
            <a:ext cx="6400800" cy="4190998"/>
          </a:xfrm>
          <a:prstGeom prst="rect">
            <a:avLst/>
          </a:prstGeom>
        </p:spPr>
      </p:pic>
      <p:cxnSp>
        <p:nvCxnSpPr>
          <p:cNvPr id="35" name="Straight Connector 3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89DD810A-E10B-8243-9BFB-582FBA52D782}"/>
              </a:ext>
            </a:extLst>
          </p:cNvPr>
          <p:cNvSpPr txBox="1"/>
          <p:nvPr/>
        </p:nvSpPr>
        <p:spPr>
          <a:xfrm>
            <a:off x="5155379" y="1065862"/>
            <a:ext cx="6760395" cy="4726276"/>
          </a:xfrm>
          <a:prstGeom prst="rect">
            <a:avLst/>
          </a:prstGeom>
        </p:spPr>
        <p:txBody>
          <a:bodyPr vert="horz" lIns="91440" tIns="45720" rIns="91440" bIns="45720" rtlCol="0" anchor="ctr">
            <a:normAutofit/>
          </a:bodyPr>
          <a:lstStyle/>
          <a:p>
            <a:pPr>
              <a:lnSpc>
                <a:spcPct val="90000"/>
              </a:lnSpc>
              <a:spcAft>
                <a:spcPts val="600"/>
              </a:spcAft>
            </a:pPr>
            <a:r>
              <a:rPr lang="en-US" sz="5400" b="1" dirty="0">
                <a:solidFill>
                  <a:srgbClr val="FFFFFF"/>
                </a:solidFill>
                <a:latin typeface="Aharoni" panose="02010803020104030203" pitchFamily="2" charset="-79"/>
                <a:cs typeface="Aharoni" panose="02010803020104030203" pitchFamily="2" charset="-79"/>
              </a:rPr>
              <a:t>STATISTIK: </a:t>
            </a:r>
            <a:r>
              <a:rPr lang="en-US" sz="5400" b="1" dirty="0">
                <a:solidFill>
                  <a:srgbClr val="FF0000"/>
                </a:solidFill>
                <a:latin typeface="Aharoni" panose="02010803020104030203" pitchFamily="2" charset="-79"/>
                <a:cs typeface="Aharoni" panose="02010803020104030203" pitchFamily="2" charset="-79"/>
              </a:rPr>
              <a:t>SJUKDOMAR</a:t>
            </a:r>
          </a:p>
        </p:txBody>
      </p:sp>
    </p:spTree>
    <p:extLst>
      <p:ext uri="{BB962C8B-B14F-4D97-AF65-F5344CB8AC3E}">
        <p14:creationId xmlns:p14="http://schemas.microsoft.com/office/powerpoint/2010/main" val="196529996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87A1A559-5538-D94B-A946-E9F057D35931}"/>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608327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485745AC-4EEE-174F-A28A-26D041D7785E}"/>
              </a:ext>
            </a:extLst>
          </p:cNvPr>
          <p:cNvPicPr>
            <a:picLocks noChangeAspect="1"/>
          </p:cNvPicPr>
          <p:nvPr/>
        </p:nvPicPr>
        <p:blipFill rotWithShape="1">
          <a:blip r:embed="rId3">
            <a:alphaModFix amt="35000"/>
          </a:blip>
          <a:srcRect t="1318" b="14412"/>
          <a:stretch/>
        </p:blipFill>
        <p:spPr>
          <a:xfrm>
            <a:off x="20" y="1"/>
            <a:ext cx="12191980" cy="6857999"/>
          </a:xfrm>
          <a:prstGeom prst="rect">
            <a:avLst/>
          </a:prstGeom>
        </p:spPr>
      </p:pic>
      <p:cxnSp>
        <p:nvCxnSpPr>
          <p:cNvPr id="42" name="Straight Connector 4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89DD810A-E10B-8243-9BFB-582FBA52D782}"/>
              </a:ext>
            </a:extLst>
          </p:cNvPr>
          <p:cNvSpPr txBox="1"/>
          <p:nvPr/>
        </p:nvSpPr>
        <p:spPr>
          <a:xfrm>
            <a:off x="5155379" y="1065862"/>
            <a:ext cx="5744685" cy="4726276"/>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400" b="1" dirty="0">
                <a:solidFill>
                  <a:srgbClr val="FFFFFF"/>
                </a:solidFill>
                <a:latin typeface="Aharoni" panose="02010803020104030203" pitchFamily="2" charset="-79"/>
                <a:cs typeface="Aharoni" panose="02010803020104030203" pitchFamily="2" charset="-79"/>
              </a:rPr>
              <a:t>POLYAROMATISKA KOLVÄTEN (PAH)</a:t>
            </a:r>
          </a:p>
          <a:p>
            <a:pPr indent="-228600">
              <a:lnSpc>
                <a:spcPct val="90000"/>
              </a:lnSpc>
              <a:spcAft>
                <a:spcPts val="600"/>
              </a:spcAft>
              <a:buFont typeface="Arial" panose="020B0604020202020204" pitchFamily="34" charset="0"/>
              <a:buChar char="•"/>
            </a:pPr>
            <a:r>
              <a:rPr lang="en-US" sz="2400" b="1" dirty="0">
                <a:solidFill>
                  <a:srgbClr val="FFFFFF"/>
                </a:solidFill>
                <a:latin typeface="Aharoni" panose="02010803020104030203" pitchFamily="2" charset="-79"/>
                <a:cs typeface="Aharoni" panose="02010803020104030203" pitchFamily="2" charset="-79"/>
              </a:rPr>
              <a:t>KOLPARTIKLAR</a:t>
            </a:r>
          </a:p>
          <a:p>
            <a:pPr indent="-228600">
              <a:lnSpc>
                <a:spcPct val="90000"/>
              </a:lnSpc>
              <a:spcAft>
                <a:spcPts val="600"/>
              </a:spcAft>
              <a:buFont typeface="Arial" panose="020B0604020202020204" pitchFamily="34" charset="0"/>
              <a:buChar char="•"/>
            </a:pPr>
            <a:r>
              <a:rPr lang="en-US" sz="2400" b="1" dirty="0">
                <a:solidFill>
                  <a:srgbClr val="FFFFFF"/>
                </a:solidFill>
                <a:latin typeface="Aharoni" panose="02010803020104030203" pitchFamily="2" charset="-79"/>
                <a:cs typeface="Aharoni" panose="02010803020104030203" pitchFamily="2" charset="-79"/>
              </a:rPr>
              <a:t>NICKEL</a:t>
            </a:r>
          </a:p>
          <a:p>
            <a:pPr indent="-228600">
              <a:lnSpc>
                <a:spcPct val="90000"/>
              </a:lnSpc>
              <a:spcAft>
                <a:spcPts val="600"/>
              </a:spcAft>
              <a:buFont typeface="Arial" panose="020B0604020202020204" pitchFamily="34" charset="0"/>
              <a:buChar char="•"/>
            </a:pPr>
            <a:r>
              <a:rPr lang="en-US" sz="2400" b="1" dirty="0">
                <a:solidFill>
                  <a:srgbClr val="FFFFFF"/>
                </a:solidFill>
                <a:latin typeface="Aharoni" panose="02010803020104030203" pitchFamily="2" charset="-79"/>
                <a:cs typeface="Aharoni" panose="02010803020104030203" pitchFamily="2" charset="-79"/>
              </a:rPr>
              <a:t>BLY</a:t>
            </a:r>
          </a:p>
          <a:p>
            <a:pPr indent="-228600">
              <a:lnSpc>
                <a:spcPct val="90000"/>
              </a:lnSpc>
              <a:spcAft>
                <a:spcPts val="600"/>
              </a:spcAft>
              <a:buFont typeface="Arial" panose="020B0604020202020204" pitchFamily="34" charset="0"/>
              <a:buChar char="•"/>
            </a:pPr>
            <a:r>
              <a:rPr lang="en-US" sz="2400" b="1" dirty="0">
                <a:solidFill>
                  <a:srgbClr val="FFFFFF"/>
                </a:solidFill>
                <a:latin typeface="Aharoni" panose="02010803020104030203" pitchFamily="2" charset="-79"/>
                <a:cs typeface="Aharoni" panose="02010803020104030203" pitchFamily="2" charset="-79"/>
              </a:rPr>
              <a:t>KROM</a:t>
            </a:r>
          </a:p>
          <a:p>
            <a:pPr indent="-228600">
              <a:lnSpc>
                <a:spcPct val="90000"/>
              </a:lnSpc>
              <a:spcAft>
                <a:spcPts val="600"/>
              </a:spcAft>
              <a:buFont typeface="Arial" panose="020B0604020202020204" pitchFamily="34" charset="0"/>
              <a:buChar char="•"/>
            </a:pPr>
            <a:r>
              <a:rPr lang="en-US" sz="2400" b="1" dirty="0">
                <a:solidFill>
                  <a:srgbClr val="FFFFFF"/>
                </a:solidFill>
                <a:latin typeface="Aharoni" panose="02010803020104030203" pitchFamily="2" charset="-79"/>
                <a:cs typeface="Aharoni" panose="02010803020104030203" pitchFamily="2" charset="-79"/>
              </a:rPr>
              <a:t>KADMIUM</a:t>
            </a:r>
          </a:p>
          <a:p>
            <a:pPr indent="-228600">
              <a:lnSpc>
                <a:spcPct val="90000"/>
              </a:lnSpc>
              <a:spcAft>
                <a:spcPts val="600"/>
              </a:spcAft>
              <a:buFont typeface="Arial" panose="020B0604020202020204" pitchFamily="34" charset="0"/>
              <a:buChar char="•"/>
            </a:pPr>
            <a:r>
              <a:rPr lang="en-US" sz="2400" b="1" dirty="0">
                <a:solidFill>
                  <a:srgbClr val="FFFFFF"/>
                </a:solidFill>
                <a:latin typeface="Aharoni" panose="02010803020104030203" pitchFamily="2" charset="-79"/>
                <a:cs typeface="Aharoni" panose="02010803020104030203" pitchFamily="2" charset="-79"/>
              </a:rPr>
              <a:t>ASBEST</a:t>
            </a:r>
          </a:p>
          <a:p>
            <a:pPr indent="-228600">
              <a:lnSpc>
                <a:spcPct val="90000"/>
              </a:lnSpc>
              <a:spcAft>
                <a:spcPts val="600"/>
              </a:spcAft>
              <a:buFont typeface="Arial" panose="020B0604020202020204" pitchFamily="34" charset="0"/>
              <a:buChar char="•"/>
            </a:pPr>
            <a:r>
              <a:rPr lang="en-US" sz="2400" b="1" dirty="0">
                <a:solidFill>
                  <a:srgbClr val="FFFFFF"/>
                </a:solidFill>
                <a:latin typeface="Aharoni" panose="02010803020104030203" pitchFamily="2" charset="-79"/>
                <a:cs typeface="Aharoni" panose="02010803020104030203" pitchFamily="2" charset="-79"/>
              </a:rPr>
              <a:t>KOLMONOXID</a:t>
            </a:r>
          </a:p>
          <a:p>
            <a:pPr indent="-228600">
              <a:lnSpc>
                <a:spcPct val="90000"/>
              </a:lnSpc>
              <a:spcAft>
                <a:spcPts val="600"/>
              </a:spcAft>
              <a:buFont typeface="Arial" panose="020B0604020202020204" pitchFamily="34" charset="0"/>
              <a:buChar char="•"/>
            </a:pPr>
            <a:r>
              <a:rPr lang="en-US" sz="2400" b="1" dirty="0">
                <a:solidFill>
                  <a:srgbClr val="FFFFFF"/>
                </a:solidFill>
                <a:latin typeface="Aharoni" panose="02010803020104030203" pitchFamily="2" charset="-79"/>
                <a:cs typeface="Aharoni" panose="02010803020104030203" pitchFamily="2" charset="-79"/>
              </a:rPr>
              <a:t>SVAVELFÖRENINGAR</a:t>
            </a:r>
          </a:p>
          <a:p>
            <a:pPr indent="-228600">
              <a:lnSpc>
                <a:spcPct val="90000"/>
              </a:lnSpc>
              <a:spcAft>
                <a:spcPts val="600"/>
              </a:spcAft>
              <a:buFont typeface="Arial" panose="020B0604020202020204" pitchFamily="34" charset="0"/>
              <a:buChar char="•"/>
            </a:pPr>
            <a:r>
              <a:rPr lang="en-US" sz="2400" b="1" dirty="0">
                <a:solidFill>
                  <a:srgbClr val="FFFFFF"/>
                </a:solidFill>
                <a:latin typeface="Aharoni" panose="02010803020104030203" pitchFamily="2" charset="-79"/>
                <a:cs typeface="Aharoni" panose="02010803020104030203" pitchFamily="2" charset="-79"/>
              </a:rPr>
              <a:t>KVÄVEOXIDER</a:t>
            </a:r>
          </a:p>
          <a:p>
            <a:pPr indent="-228600">
              <a:lnSpc>
                <a:spcPct val="90000"/>
              </a:lnSpc>
              <a:spcAft>
                <a:spcPts val="600"/>
              </a:spcAft>
              <a:buFont typeface="Arial" panose="020B0604020202020204" pitchFamily="34" charset="0"/>
              <a:buChar char="•"/>
            </a:pPr>
            <a:r>
              <a:rPr lang="en-US" sz="2400" b="1" dirty="0">
                <a:solidFill>
                  <a:srgbClr val="FFFFFF"/>
                </a:solidFill>
                <a:latin typeface="Aharoni" panose="02010803020104030203" pitchFamily="2" charset="-79"/>
                <a:cs typeface="Aharoni" panose="02010803020104030203" pitchFamily="2" charset="-79"/>
              </a:rPr>
              <a:t>DAMM</a:t>
            </a:r>
          </a:p>
          <a:p>
            <a:pPr indent="-228600">
              <a:lnSpc>
                <a:spcPct val="90000"/>
              </a:lnSpc>
              <a:spcAft>
                <a:spcPts val="600"/>
              </a:spcAft>
              <a:buFont typeface="Arial" panose="020B0604020202020204" pitchFamily="34" charset="0"/>
              <a:buChar char="•"/>
            </a:pPr>
            <a:r>
              <a:rPr lang="en-US" sz="2400" b="1" dirty="0">
                <a:solidFill>
                  <a:srgbClr val="FFFFFF"/>
                </a:solidFill>
                <a:latin typeface="Aharoni" panose="02010803020104030203" pitchFamily="2" charset="-79"/>
                <a:cs typeface="Aharoni" panose="02010803020104030203" pitchFamily="2" charset="-79"/>
              </a:rPr>
              <a:t>KEMIKALIER</a:t>
            </a:r>
          </a:p>
        </p:txBody>
      </p:sp>
    </p:spTree>
    <p:extLst>
      <p:ext uri="{BB962C8B-B14F-4D97-AF65-F5344CB8AC3E}">
        <p14:creationId xmlns:p14="http://schemas.microsoft.com/office/powerpoint/2010/main" val="207651071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485745AC-4EEE-174F-A28A-26D041D7785E}"/>
              </a:ext>
            </a:extLst>
          </p:cNvPr>
          <p:cNvPicPr>
            <a:picLocks noChangeAspect="1"/>
          </p:cNvPicPr>
          <p:nvPr/>
        </p:nvPicPr>
        <p:blipFill>
          <a:blip r:embed="rId3"/>
          <a:stretch>
            <a:fillRect/>
          </a:stretch>
        </p:blipFill>
        <p:spPr>
          <a:xfrm>
            <a:off x="617838" y="1137616"/>
            <a:ext cx="4839434" cy="4582767"/>
          </a:xfrm>
          <a:prstGeom prst="rect">
            <a:avLst/>
          </a:prstGeom>
        </p:spPr>
      </p:pic>
      <p:cxnSp>
        <p:nvCxnSpPr>
          <p:cNvPr id="35" name="Straight Connector 3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89DD810A-E10B-8243-9BFB-582FBA52D782}"/>
              </a:ext>
            </a:extLst>
          </p:cNvPr>
          <p:cNvSpPr txBox="1"/>
          <p:nvPr/>
        </p:nvSpPr>
        <p:spPr>
          <a:xfrm>
            <a:off x="5155379" y="1065862"/>
            <a:ext cx="5744685" cy="4726276"/>
          </a:xfrm>
          <a:prstGeom prst="rect">
            <a:avLst/>
          </a:prstGeom>
        </p:spPr>
        <p:txBody>
          <a:bodyPr vert="horz" lIns="91440" tIns="45720" rIns="91440" bIns="45720" rtlCol="0" anchor="ctr">
            <a:normAutofit/>
          </a:bodyPr>
          <a:lstStyle/>
          <a:p>
            <a:pPr>
              <a:lnSpc>
                <a:spcPct val="90000"/>
              </a:lnSpc>
              <a:spcAft>
                <a:spcPts val="600"/>
              </a:spcAft>
            </a:pPr>
            <a:r>
              <a:rPr lang="en-US" sz="4400" b="1" dirty="0">
                <a:latin typeface="Aharoni" panose="02010803020104030203" pitchFamily="2" charset="-79"/>
                <a:cs typeface="Aharoni" panose="02010803020104030203" pitchFamily="2" charset="-79"/>
              </a:rPr>
              <a:t>HJÄRTINFARKT, KÄRLKRAMP</a:t>
            </a:r>
            <a:r>
              <a:rPr lang="en-US" sz="4400" b="1" dirty="0">
                <a:solidFill>
                  <a:srgbClr val="FFFFFF"/>
                </a:solidFill>
                <a:latin typeface="Aharoni" panose="02010803020104030203" pitchFamily="2" charset="-79"/>
                <a:cs typeface="Aharoni" panose="02010803020104030203" pitchFamily="2" charset="-79"/>
              </a:rPr>
              <a:t> </a:t>
            </a:r>
            <a:r>
              <a:rPr lang="en-US" sz="6000" b="1" dirty="0">
                <a:solidFill>
                  <a:srgbClr val="FF0000"/>
                </a:solidFill>
                <a:latin typeface="Aharoni" panose="02010803020104030203" pitchFamily="2" charset="-79"/>
                <a:cs typeface="Aharoni" panose="02010803020104030203" pitchFamily="2" charset="-79"/>
              </a:rPr>
              <a:t>21%</a:t>
            </a:r>
          </a:p>
        </p:txBody>
      </p:sp>
    </p:spTree>
    <p:extLst>
      <p:ext uri="{BB962C8B-B14F-4D97-AF65-F5344CB8AC3E}">
        <p14:creationId xmlns:p14="http://schemas.microsoft.com/office/powerpoint/2010/main" val="408093845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485745AC-4EEE-174F-A28A-26D041D7785E}"/>
              </a:ext>
            </a:extLst>
          </p:cNvPr>
          <p:cNvPicPr>
            <a:picLocks noChangeAspect="1"/>
          </p:cNvPicPr>
          <p:nvPr/>
        </p:nvPicPr>
        <p:blipFill rotWithShape="1">
          <a:blip r:embed="rId3">
            <a:alphaModFix amt="35000"/>
          </a:blip>
          <a:srcRect t="5013" b="10717"/>
          <a:stretch/>
        </p:blipFill>
        <p:spPr>
          <a:xfrm>
            <a:off x="20" y="1"/>
            <a:ext cx="12191980" cy="6857999"/>
          </a:xfrm>
          <a:prstGeom prst="rect">
            <a:avLst/>
          </a:prstGeom>
        </p:spPr>
      </p:pic>
      <p:cxnSp>
        <p:nvCxnSpPr>
          <p:cNvPr id="35" name="Straight Connector 3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89DD810A-E10B-8243-9BFB-582FBA52D782}"/>
              </a:ext>
            </a:extLst>
          </p:cNvPr>
          <p:cNvSpPr txBox="1"/>
          <p:nvPr/>
        </p:nvSpPr>
        <p:spPr>
          <a:xfrm>
            <a:off x="5155379" y="1065862"/>
            <a:ext cx="5744685" cy="4726276"/>
          </a:xfrm>
          <a:prstGeom prst="rect">
            <a:avLst/>
          </a:prstGeom>
        </p:spPr>
        <p:txBody>
          <a:bodyPr vert="horz" lIns="91440" tIns="45720" rIns="91440" bIns="45720" rtlCol="0" anchor="ctr">
            <a:normAutofit/>
          </a:bodyPr>
          <a:lstStyle/>
          <a:p>
            <a:pPr>
              <a:lnSpc>
                <a:spcPct val="90000"/>
              </a:lnSpc>
              <a:spcAft>
                <a:spcPts val="600"/>
              </a:spcAft>
            </a:pPr>
            <a:r>
              <a:rPr lang="en-US" sz="4400" b="1" dirty="0">
                <a:solidFill>
                  <a:srgbClr val="FFFFFF"/>
                </a:solidFill>
                <a:latin typeface="Aharoni" panose="02010803020104030203" pitchFamily="2" charset="-79"/>
                <a:cs typeface="Aharoni" panose="02010803020104030203" pitchFamily="2" charset="-79"/>
              </a:rPr>
              <a:t>MAGCANCER </a:t>
            </a:r>
            <a:r>
              <a:rPr lang="en-US" sz="6000" b="1" dirty="0">
                <a:solidFill>
                  <a:srgbClr val="FF0000"/>
                </a:solidFill>
                <a:latin typeface="Aharoni" panose="02010803020104030203" pitchFamily="2" charset="-79"/>
                <a:cs typeface="Aharoni" panose="02010803020104030203" pitchFamily="2" charset="-79"/>
              </a:rPr>
              <a:t>25%</a:t>
            </a:r>
          </a:p>
        </p:txBody>
      </p:sp>
    </p:spTree>
    <p:extLst>
      <p:ext uri="{BB962C8B-B14F-4D97-AF65-F5344CB8AC3E}">
        <p14:creationId xmlns:p14="http://schemas.microsoft.com/office/powerpoint/2010/main" val="44452612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485745AC-4EEE-174F-A28A-26D041D7785E}"/>
              </a:ext>
            </a:extLst>
          </p:cNvPr>
          <p:cNvPicPr>
            <a:picLocks noChangeAspect="1"/>
          </p:cNvPicPr>
          <p:nvPr/>
        </p:nvPicPr>
        <p:blipFill rotWithShape="1">
          <a:blip r:embed="rId3">
            <a:alphaModFix amt="35000"/>
          </a:blip>
          <a:srcRect t="5013" b="10717"/>
          <a:stretch/>
        </p:blipFill>
        <p:spPr>
          <a:xfrm>
            <a:off x="20" y="1"/>
            <a:ext cx="12191980" cy="6857999"/>
          </a:xfrm>
          <a:prstGeom prst="rect">
            <a:avLst/>
          </a:prstGeom>
        </p:spPr>
      </p:pic>
      <p:cxnSp>
        <p:nvCxnSpPr>
          <p:cNvPr id="35" name="Straight Connector 3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89DD810A-E10B-8243-9BFB-582FBA52D782}"/>
              </a:ext>
            </a:extLst>
          </p:cNvPr>
          <p:cNvSpPr txBox="1"/>
          <p:nvPr/>
        </p:nvSpPr>
        <p:spPr>
          <a:xfrm>
            <a:off x="5155379" y="1065862"/>
            <a:ext cx="5744685" cy="4726276"/>
          </a:xfrm>
          <a:prstGeom prst="rect">
            <a:avLst/>
          </a:prstGeom>
        </p:spPr>
        <p:txBody>
          <a:bodyPr vert="horz" lIns="91440" tIns="45720" rIns="91440" bIns="45720" rtlCol="0" anchor="ctr">
            <a:normAutofit/>
          </a:bodyPr>
          <a:lstStyle/>
          <a:p>
            <a:pPr>
              <a:lnSpc>
                <a:spcPct val="90000"/>
              </a:lnSpc>
              <a:spcAft>
                <a:spcPts val="600"/>
              </a:spcAft>
            </a:pPr>
            <a:r>
              <a:rPr lang="en-US" sz="4400" b="1" dirty="0">
                <a:solidFill>
                  <a:srgbClr val="FFFFFF"/>
                </a:solidFill>
                <a:latin typeface="Aharoni" panose="02010803020104030203" pitchFamily="2" charset="-79"/>
                <a:cs typeface="Aharoni" panose="02010803020104030203" pitchFamily="2" charset="-79"/>
              </a:rPr>
              <a:t>SJÄLVMORD </a:t>
            </a:r>
            <a:r>
              <a:rPr lang="en-US" sz="6000" b="1" dirty="0">
                <a:solidFill>
                  <a:srgbClr val="FF0000"/>
                </a:solidFill>
                <a:latin typeface="Aharoni" panose="02010803020104030203" pitchFamily="2" charset="-79"/>
                <a:cs typeface="Aharoni" panose="02010803020104030203" pitchFamily="2" charset="-79"/>
              </a:rPr>
              <a:t>36%</a:t>
            </a:r>
          </a:p>
        </p:txBody>
      </p:sp>
    </p:spTree>
    <p:extLst>
      <p:ext uri="{BB962C8B-B14F-4D97-AF65-F5344CB8AC3E}">
        <p14:creationId xmlns:p14="http://schemas.microsoft.com/office/powerpoint/2010/main" val="351900846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485745AC-4EEE-174F-A28A-26D041D7785E}"/>
              </a:ext>
            </a:extLst>
          </p:cNvPr>
          <p:cNvPicPr>
            <a:picLocks noChangeAspect="1"/>
          </p:cNvPicPr>
          <p:nvPr/>
        </p:nvPicPr>
        <p:blipFill rotWithShape="1">
          <a:blip r:embed="rId3">
            <a:alphaModFix amt="35000"/>
          </a:blip>
          <a:srcRect t="5013" b="10717"/>
          <a:stretch/>
        </p:blipFill>
        <p:spPr>
          <a:xfrm>
            <a:off x="20" y="1"/>
            <a:ext cx="12191980" cy="6857999"/>
          </a:xfrm>
          <a:prstGeom prst="rect">
            <a:avLst/>
          </a:prstGeom>
        </p:spPr>
      </p:pic>
      <p:cxnSp>
        <p:nvCxnSpPr>
          <p:cNvPr id="35" name="Straight Connector 3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89DD810A-E10B-8243-9BFB-582FBA52D782}"/>
              </a:ext>
            </a:extLst>
          </p:cNvPr>
          <p:cNvSpPr txBox="1"/>
          <p:nvPr/>
        </p:nvSpPr>
        <p:spPr>
          <a:xfrm>
            <a:off x="5155379" y="1065862"/>
            <a:ext cx="5744685" cy="4726276"/>
          </a:xfrm>
          <a:prstGeom prst="rect">
            <a:avLst/>
          </a:prstGeom>
        </p:spPr>
        <p:txBody>
          <a:bodyPr vert="horz" lIns="91440" tIns="45720" rIns="91440" bIns="45720" rtlCol="0" anchor="ctr">
            <a:normAutofit/>
          </a:bodyPr>
          <a:lstStyle/>
          <a:p>
            <a:pPr>
              <a:lnSpc>
                <a:spcPct val="90000"/>
              </a:lnSpc>
              <a:spcAft>
                <a:spcPts val="600"/>
              </a:spcAft>
            </a:pPr>
            <a:r>
              <a:rPr lang="en-US" sz="4000" b="1" dirty="0">
                <a:solidFill>
                  <a:srgbClr val="FFFFFF"/>
                </a:solidFill>
                <a:latin typeface="Aharoni" panose="02010803020104030203" pitchFamily="2" charset="-79"/>
                <a:cs typeface="Aharoni" panose="02010803020104030203" pitchFamily="2" charset="-79"/>
              </a:rPr>
              <a:t>KRONISK OBSTRUKTIV</a:t>
            </a:r>
            <a:br>
              <a:rPr lang="en-US" sz="4000" b="1" dirty="0">
                <a:solidFill>
                  <a:srgbClr val="FFFFFF"/>
                </a:solidFill>
                <a:latin typeface="Aharoni" panose="02010803020104030203" pitchFamily="2" charset="-79"/>
                <a:cs typeface="Aharoni" panose="02010803020104030203" pitchFamily="2" charset="-79"/>
              </a:rPr>
            </a:br>
            <a:r>
              <a:rPr lang="en-US" sz="4000" b="1" dirty="0">
                <a:solidFill>
                  <a:srgbClr val="FFFFFF"/>
                </a:solidFill>
                <a:latin typeface="Aharoni" panose="02010803020104030203" pitchFamily="2" charset="-79"/>
                <a:cs typeface="Aharoni" panose="02010803020104030203" pitchFamily="2" charset="-79"/>
              </a:rPr>
              <a:t>SJUKDOM (KOL) </a:t>
            </a:r>
            <a:r>
              <a:rPr lang="en-US" sz="6000" b="1" dirty="0">
                <a:solidFill>
                  <a:srgbClr val="FF0000"/>
                </a:solidFill>
                <a:latin typeface="Aharoni" panose="02010803020104030203" pitchFamily="2" charset="-79"/>
                <a:cs typeface="Aharoni" panose="02010803020104030203" pitchFamily="2" charset="-79"/>
              </a:rPr>
              <a:t>52%</a:t>
            </a:r>
          </a:p>
        </p:txBody>
      </p:sp>
    </p:spTree>
    <p:extLst>
      <p:ext uri="{BB962C8B-B14F-4D97-AF65-F5344CB8AC3E}">
        <p14:creationId xmlns:p14="http://schemas.microsoft.com/office/powerpoint/2010/main" val="122171244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485745AC-4EEE-174F-A28A-26D041D7785E}"/>
              </a:ext>
            </a:extLst>
          </p:cNvPr>
          <p:cNvPicPr>
            <a:picLocks noChangeAspect="1"/>
          </p:cNvPicPr>
          <p:nvPr/>
        </p:nvPicPr>
        <p:blipFill rotWithShape="1">
          <a:blip r:embed="rId3">
            <a:alphaModFix amt="35000"/>
          </a:blip>
          <a:srcRect t="5013" b="10717"/>
          <a:stretch/>
        </p:blipFill>
        <p:spPr>
          <a:xfrm>
            <a:off x="0" y="1"/>
            <a:ext cx="12191980" cy="6857999"/>
          </a:xfrm>
          <a:prstGeom prst="rect">
            <a:avLst/>
          </a:prstGeom>
        </p:spPr>
      </p:pic>
      <p:cxnSp>
        <p:nvCxnSpPr>
          <p:cNvPr id="35" name="Straight Connector 3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89DD810A-E10B-8243-9BFB-582FBA52D782}"/>
              </a:ext>
            </a:extLst>
          </p:cNvPr>
          <p:cNvSpPr txBox="1"/>
          <p:nvPr/>
        </p:nvSpPr>
        <p:spPr>
          <a:xfrm>
            <a:off x="5155379" y="1065862"/>
            <a:ext cx="5744685" cy="4726276"/>
          </a:xfrm>
          <a:prstGeom prst="rect">
            <a:avLst/>
          </a:prstGeom>
        </p:spPr>
        <p:txBody>
          <a:bodyPr vert="horz" lIns="91440" tIns="45720" rIns="91440" bIns="45720" rtlCol="0" anchor="ctr">
            <a:normAutofit/>
          </a:bodyPr>
          <a:lstStyle/>
          <a:p>
            <a:pPr>
              <a:lnSpc>
                <a:spcPct val="90000"/>
              </a:lnSpc>
              <a:spcAft>
                <a:spcPts val="600"/>
              </a:spcAft>
            </a:pPr>
            <a:r>
              <a:rPr lang="en-US" sz="4400" b="1" dirty="0">
                <a:solidFill>
                  <a:srgbClr val="FFFFFF"/>
                </a:solidFill>
                <a:latin typeface="Aharoni" panose="02010803020104030203" pitchFamily="2" charset="-79"/>
                <a:cs typeface="Aharoni" panose="02010803020104030203" pitchFamily="2" charset="-79"/>
              </a:rPr>
              <a:t>TARMCANCER </a:t>
            </a:r>
            <a:r>
              <a:rPr lang="en-US" sz="6000" b="1" dirty="0">
                <a:solidFill>
                  <a:srgbClr val="FF0000"/>
                </a:solidFill>
                <a:latin typeface="Aharoni" panose="02010803020104030203" pitchFamily="2" charset="-79"/>
                <a:cs typeface="Aharoni" panose="02010803020104030203" pitchFamily="2" charset="-79"/>
              </a:rPr>
              <a:t>72%</a:t>
            </a:r>
          </a:p>
        </p:txBody>
      </p:sp>
    </p:spTree>
    <p:extLst>
      <p:ext uri="{BB962C8B-B14F-4D97-AF65-F5344CB8AC3E}">
        <p14:creationId xmlns:p14="http://schemas.microsoft.com/office/powerpoint/2010/main" val="21056740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485745AC-4EEE-174F-A28A-26D041D7785E}"/>
              </a:ext>
            </a:extLst>
          </p:cNvPr>
          <p:cNvPicPr>
            <a:picLocks noChangeAspect="1"/>
          </p:cNvPicPr>
          <p:nvPr/>
        </p:nvPicPr>
        <p:blipFill rotWithShape="1">
          <a:blip r:embed="rId3">
            <a:alphaModFix amt="35000"/>
          </a:blip>
          <a:srcRect t="5013" b="10717"/>
          <a:stretch/>
        </p:blipFill>
        <p:spPr>
          <a:xfrm>
            <a:off x="0" y="1"/>
            <a:ext cx="12191980" cy="6857999"/>
          </a:xfrm>
          <a:prstGeom prst="rect">
            <a:avLst/>
          </a:prstGeom>
        </p:spPr>
      </p:pic>
      <p:cxnSp>
        <p:nvCxnSpPr>
          <p:cNvPr id="35" name="Straight Connector 3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ruta 3">
            <a:extLst>
              <a:ext uri="{FF2B5EF4-FFF2-40B4-BE49-F238E27FC236}">
                <a16:creationId xmlns:a16="http://schemas.microsoft.com/office/drawing/2014/main" id="{89DD810A-E10B-8243-9BFB-582FBA52D782}"/>
              </a:ext>
            </a:extLst>
          </p:cNvPr>
          <p:cNvSpPr txBox="1"/>
          <p:nvPr/>
        </p:nvSpPr>
        <p:spPr>
          <a:xfrm>
            <a:off x="5155379" y="1065862"/>
            <a:ext cx="5744685" cy="4726276"/>
          </a:xfrm>
          <a:prstGeom prst="rect">
            <a:avLst/>
          </a:prstGeom>
        </p:spPr>
        <p:txBody>
          <a:bodyPr vert="horz" lIns="91440" tIns="45720" rIns="91440" bIns="45720" rtlCol="0" anchor="ctr">
            <a:normAutofit/>
          </a:bodyPr>
          <a:lstStyle/>
          <a:p>
            <a:pPr>
              <a:lnSpc>
                <a:spcPct val="90000"/>
              </a:lnSpc>
              <a:spcAft>
                <a:spcPts val="600"/>
              </a:spcAft>
            </a:pPr>
            <a:r>
              <a:rPr lang="en-US" sz="4400" b="1" dirty="0">
                <a:solidFill>
                  <a:srgbClr val="FFFFFF"/>
                </a:solidFill>
                <a:latin typeface="Aharoni" panose="02010803020104030203" pitchFamily="2" charset="-79"/>
                <a:cs typeface="Aharoni" panose="02010803020104030203" pitchFamily="2" charset="-79"/>
              </a:rPr>
              <a:t>ASTMA, BRONKIT, EMFYSEM </a:t>
            </a:r>
            <a:r>
              <a:rPr lang="en-US" sz="6000" b="1" dirty="0">
                <a:solidFill>
                  <a:srgbClr val="FF0000"/>
                </a:solidFill>
                <a:latin typeface="Aharoni" panose="02010803020104030203" pitchFamily="2" charset="-79"/>
                <a:cs typeface="Aharoni" panose="02010803020104030203" pitchFamily="2" charset="-79"/>
              </a:rPr>
              <a:t>72%</a:t>
            </a:r>
          </a:p>
        </p:txBody>
      </p:sp>
    </p:spTree>
    <p:extLst>
      <p:ext uri="{BB962C8B-B14F-4D97-AF65-F5344CB8AC3E}">
        <p14:creationId xmlns:p14="http://schemas.microsoft.com/office/powerpoint/2010/main" val="76171112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A815FD2C2D43340BC72BB48642A11A1" ma:contentTypeVersion="9" ma:contentTypeDescription="Skapa ett nytt dokument." ma:contentTypeScope="" ma:versionID="a89bb0747cabc3720d9b7c23d5d99bd8">
  <xsd:schema xmlns:xsd="http://www.w3.org/2001/XMLSchema" xmlns:xs="http://www.w3.org/2001/XMLSchema" xmlns:p="http://schemas.microsoft.com/office/2006/metadata/properties" xmlns:ns2="4754179d-6d69-49dd-94b8-5e2cbf825b81" xmlns:ns3="b2dee862-ddeb-4052-a2bf-5690be7ecc92" targetNamespace="http://schemas.microsoft.com/office/2006/metadata/properties" ma:root="true" ma:fieldsID="a435a95e7b691a46362bed903ba24c89" ns2:_="" ns3:_="">
    <xsd:import namespace="4754179d-6d69-49dd-94b8-5e2cbf825b81"/>
    <xsd:import namespace="b2dee862-ddeb-4052-a2bf-5690be7ecc9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4179d-6d69-49dd-94b8-5e2cbf825b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dee862-ddeb-4052-a2bf-5690be7ecc92" elementFormDefault="qualified">
    <xsd:import namespace="http://schemas.microsoft.com/office/2006/documentManagement/types"/>
    <xsd:import namespace="http://schemas.microsoft.com/office/infopath/2007/PartnerControls"/>
    <xsd:element name="SharedWithUsers" ma:index="15"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325649E-F982-4953-ACD6-BF03375076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54179d-6d69-49dd-94b8-5e2cbf825b81"/>
    <ds:schemaRef ds:uri="b2dee862-ddeb-4052-a2bf-5690be7ecc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442362-9C3A-4FA3-9103-DBA5CBE475E9}">
  <ds:schemaRefs>
    <ds:schemaRef ds:uri="http://schemas.microsoft.com/sharepoint/v3/contenttype/forms"/>
  </ds:schemaRefs>
</ds:datastoreItem>
</file>

<file path=customXml/itemProps3.xml><?xml version="1.0" encoding="utf-8"?>
<ds:datastoreItem xmlns:ds="http://schemas.openxmlformats.org/officeDocument/2006/customXml" ds:itemID="{69DB42CC-7810-4277-BB3D-B128B8D4AA8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439</TotalTime>
  <Words>696</Words>
  <Application>Microsoft Macintosh PowerPoint</Application>
  <PresentationFormat>Bredbild</PresentationFormat>
  <Paragraphs>69</Paragraphs>
  <Slides>20</Slides>
  <Notes>18</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20</vt:i4>
      </vt:variant>
    </vt:vector>
  </HeadingPairs>
  <TitlesOfParts>
    <vt:vector size="25" baseType="lpstr">
      <vt:lpstr>Calibri</vt:lpstr>
      <vt:lpstr>Arial</vt:lpstr>
      <vt:lpstr>Aharoni</vt:lpstr>
      <vt:lpstr>Calibri Light</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Mattias Löfroth</dc:creator>
  <cp:lastModifiedBy>Mattias Löfroth</cp:lastModifiedBy>
  <cp:revision>54</cp:revision>
  <dcterms:created xsi:type="dcterms:W3CDTF">2019-02-20T09:53:36Z</dcterms:created>
  <dcterms:modified xsi:type="dcterms:W3CDTF">2020-04-07T11:23:44Z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0x0101004A815FD2C2D43340BC72BB48642A11A1</vt:lpwstr>
  </property>
</Properties>
</file>