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.xml" ContentType="application/vnd.openxmlformats-officedocument.them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22.xml" ContentType="application/vnd.openxmlformats-officedocument.drawingml.chart+xml"/>
  <Override PartName="/ppt/theme/themeOverride7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3" r:id="rId1"/>
    <p:sldMasterId id="2147483837" r:id="rId2"/>
  </p:sldMasterIdLst>
  <p:notesMasterIdLst>
    <p:notesMasterId r:id="rId23"/>
  </p:notesMasterIdLst>
  <p:handoutMasterIdLst>
    <p:handoutMasterId r:id="rId24"/>
  </p:handoutMasterIdLst>
  <p:sldIdLst>
    <p:sldId id="478" r:id="rId3"/>
    <p:sldId id="487" r:id="rId4"/>
    <p:sldId id="501" r:id="rId5"/>
    <p:sldId id="488" r:id="rId6"/>
    <p:sldId id="489" r:id="rId7"/>
    <p:sldId id="337" r:id="rId8"/>
    <p:sldId id="342" r:id="rId9"/>
    <p:sldId id="490" r:id="rId10"/>
    <p:sldId id="491" r:id="rId11"/>
    <p:sldId id="352" r:id="rId12"/>
    <p:sldId id="486" r:id="rId13"/>
    <p:sldId id="411" r:id="rId14"/>
    <p:sldId id="473" r:id="rId15"/>
    <p:sldId id="472" r:id="rId16"/>
    <p:sldId id="492" r:id="rId17"/>
    <p:sldId id="495" r:id="rId18"/>
    <p:sldId id="431" r:id="rId19"/>
    <p:sldId id="497" r:id="rId20"/>
    <p:sldId id="493" r:id="rId21"/>
    <p:sldId id="383" r:id="rId22"/>
  </p:sldIdLst>
  <p:sldSz cx="9144000" cy="5143500" type="screen16x9"/>
  <p:notesSz cx="6797675" cy="9926638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5ABA69B4-07D8-4DC7-A94E-C246A94D0C4B}">
          <p14:sldIdLst>
            <p14:sldId id="478"/>
            <p14:sldId id="487"/>
            <p14:sldId id="501"/>
            <p14:sldId id="488"/>
            <p14:sldId id="489"/>
            <p14:sldId id="337"/>
            <p14:sldId id="342"/>
            <p14:sldId id="490"/>
            <p14:sldId id="491"/>
            <p14:sldId id="352"/>
            <p14:sldId id="486"/>
            <p14:sldId id="411"/>
            <p14:sldId id="473"/>
            <p14:sldId id="472"/>
            <p14:sldId id="492"/>
            <p14:sldId id="495"/>
            <p14:sldId id="431"/>
            <p14:sldId id="497"/>
            <p14:sldId id="493"/>
            <p14:sldId id="3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695">
          <p15:clr>
            <a:srgbClr val="A4A3A4"/>
          </p15:clr>
        </p15:guide>
        <p15:guide id="2" orient="horz" pos="1730">
          <p15:clr>
            <a:srgbClr val="A4A3A4"/>
          </p15:clr>
        </p15:guide>
        <p15:guide id="3" orient="horz" pos="1901">
          <p15:clr>
            <a:srgbClr val="A4A3A4"/>
          </p15:clr>
        </p15:guide>
        <p15:guide id="4" orient="horz" pos="2940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171">
          <p15:clr>
            <a:srgbClr val="A4A3A4"/>
          </p15:clr>
        </p15:guide>
        <p15:guide id="7" orient="horz" pos="350">
          <p15:clr>
            <a:srgbClr val="A4A3A4"/>
          </p15:clr>
        </p15:guide>
        <p15:guide id="8" pos="268">
          <p15:clr>
            <a:srgbClr val="A4A3A4"/>
          </p15:clr>
        </p15:guide>
        <p15:guide id="9" pos="2815">
          <p15:clr>
            <a:srgbClr val="A4A3A4"/>
          </p15:clr>
        </p15:guide>
        <p15:guide id="10" pos="2945">
          <p15:clr>
            <a:srgbClr val="A4A3A4"/>
          </p15:clr>
        </p15:guide>
        <p15:guide id="11" pos="1474">
          <p15:clr>
            <a:srgbClr val="A4A3A4"/>
          </p15:clr>
        </p15:guide>
        <p15:guide id="12" pos="5492">
          <p15:clr>
            <a:srgbClr val="A4A3A4"/>
          </p15:clr>
        </p15:guide>
        <p15:guide id="13" pos="4286">
          <p15:clr>
            <a:srgbClr val="A4A3A4"/>
          </p15:clr>
        </p15:guide>
        <p15:guide id="14" pos="4156">
          <p15:clr>
            <a:srgbClr val="A4A3A4"/>
          </p15:clr>
        </p15:guide>
        <p15:guide id="15" pos="1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0"/>
    <a:srgbClr val="B3B3B3"/>
    <a:srgbClr val="808080"/>
    <a:srgbClr val="ECECEC"/>
    <a:srgbClr val="417DAF"/>
    <a:srgbClr val="CCCCCC"/>
    <a:srgbClr val="002D7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67" autoAdjust="0"/>
    <p:restoredTop sz="94092" autoAdjust="0"/>
  </p:normalViewPr>
  <p:slideViewPr>
    <p:cSldViewPr snapToGrid="0" snapToObjects="1">
      <p:cViewPr>
        <p:scale>
          <a:sx n="100" d="100"/>
          <a:sy n="100" d="100"/>
        </p:scale>
        <p:origin x="-802" y="-250"/>
      </p:cViewPr>
      <p:guideLst>
        <p:guide orient="horz" pos="699"/>
        <p:guide orient="horz" pos="1767"/>
        <p:guide orient="horz" pos="1875"/>
        <p:guide orient="horz" pos="2944"/>
        <p:guide orient="horz"/>
        <p:guide orient="horz" pos="171"/>
        <p:guide orient="horz" pos="350"/>
        <p:guide orient="horz" pos="1481"/>
        <p:guide orient="horz" pos="1384"/>
        <p:guide orient="horz" pos="2260"/>
        <p:guide orient="horz" pos="2167"/>
        <p:guide orient="horz" pos="2559"/>
        <p:guide orient="horz" pos="1095"/>
        <p:guide orient="horz" pos="984"/>
        <p:guide orient="horz" pos="2662"/>
        <p:guide pos="266"/>
        <p:guide pos="2815"/>
        <p:guide pos="2945"/>
        <p:guide pos="5492"/>
        <p:guide pos="3703"/>
        <p:guide pos="2055"/>
        <p:guide pos="1927"/>
        <p:guide pos="3839"/>
        <p:guide pos="1210"/>
        <p:guide pos="1077"/>
        <p:guide pos="4560"/>
        <p:guide pos="4694"/>
      </p:guideLst>
    </p:cSldViewPr>
  </p:slideViewPr>
  <p:outlineViewPr>
    <p:cViewPr>
      <p:scale>
        <a:sx n="33" d="100"/>
        <a:sy n="33" d="100"/>
      </p:scale>
      <p:origin x="0" y="12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0"/>
    </p:cViewPr>
  </p:sorterViewPr>
  <p:notesViewPr>
    <p:cSldViewPr snapToGrid="0" snapToObjects="1">
      <p:cViewPr varScale="1">
        <p:scale>
          <a:sx n="57" d="100"/>
          <a:sy n="57" d="100"/>
        </p:scale>
        <p:origin x="-3264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38100">
              <a:solidFill>
                <a:sysClr val="window" lastClr="FFFFFF"/>
              </a:solidFill>
            </a:ln>
          </c:spPr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Tabelle1!$A$2:$A$6</c:f>
              <c:strCache>
                <c:ptCount val="5"/>
                <c:pt idx="0">
                  <c:v>Diagrammfarbe 1</c:v>
                </c:pt>
                <c:pt idx="1">
                  <c:v>Diagrammfarbe 2</c:v>
                </c:pt>
                <c:pt idx="2">
                  <c:v>Diagrammfarbe 3</c:v>
                </c:pt>
                <c:pt idx="3">
                  <c:v>Diagrammfarbe 4</c:v>
                </c:pt>
                <c:pt idx="4">
                  <c:v>Diagrammfarbe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882325234806438"/>
          <c:y val="0.69254422847541919"/>
          <c:w val="0.21964417980159448"/>
          <c:h val="0.306225390628397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ysClr val="windowText" lastClr="000000"/>
          </a:solidFill>
        </a:defRPr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38100">
              <a:solidFill>
                <a:sysClr val="window" lastClr="FFFFFF"/>
              </a:solidFill>
            </a:ln>
          </c:spPr>
          <c:explosion val="25"/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Tabelle1!$A$2:$A$3</c:f>
              <c:strCache>
                <c:ptCount val="2"/>
                <c:pt idx="0">
                  <c:v>Diagrammfarbe 1</c:v>
                </c:pt>
                <c:pt idx="1">
                  <c:v>Diagrammfarbe 2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882325234806438"/>
          <c:y val="0.69254422847541919"/>
          <c:w val="0.21964417980159448"/>
          <c:h val="0.163686395129880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ysClr val="windowText" lastClr="000000"/>
          </a:solidFill>
        </a:defRPr>
      </a:pPr>
      <a:endParaRPr lang="de-D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38100">
              <a:solidFill>
                <a:sysClr val="window" lastClr="FFFFFF"/>
              </a:solidFill>
            </a:ln>
          </c:spPr>
          <c:explosion val="25"/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Tabelle1!$A$2:$A$3</c:f>
              <c:strCache>
                <c:ptCount val="2"/>
                <c:pt idx="0">
                  <c:v>Diagrammfarbe 1</c:v>
                </c:pt>
                <c:pt idx="1">
                  <c:v>Diagrammfarbe 2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882325234806438"/>
          <c:y val="0.69254422847541919"/>
          <c:w val="0.21964417980159448"/>
          <c:h val="0.163686395129880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ysClr val="windowText" lastClr="000000"/>
          </a:solidFill>
        </a:defRPr>
      </a:pPr>
      <a:endParaRPr lang="de-D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619776"/>
        <c:axId val="186626048"/>
      </c:barChart>
      <c:catAx>
        <c:axId val="186619776"/>
        <c:scaling>
          <c:orientation val="minMax"/>
        </c:scaling>
        <c:delete val="0"/>
        <c:axPos val="b"/>
        <c:title>
          <c:overlay val="0"/>
        </c:title>
        <c:majorTickMark val="out"/>
        <c:minorTickMark val="none"/>
        <c:tickLblPos val="nextTo"/>
        <c:crossAx val="186626048"/>
        <c:crosses val="autoZero"/>
        <c:auto val="1"/>
        <c:lblAlgn val="ctr"/>
        <c:lblOffset val="100"/>
        <c:noMultiLvlLbl val="0"/>
      </c:catAx>
      <c:valAx>
        <c:axId val="18662604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overlay val="0"/>
          <c:txPr>
            <a:bodyPr rot="-5400000" vert="horz"/>
            <a:lstStyle/>
            <a:p>
              <a:pPr>
                <a:defRPr/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18661977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7835776"/>
        <c:axId val="203228288"/>
      </c:barChart>
      <c:catAx>
        <c:axId val="197835776"/>
        <c:scaling>
          <c:orientation val="minMax"/>
        </c:scaling>
        <c:delete val="0"/>
        <c:axPos val="b"/>
        <c:title>
          <c:overlay val="0"/>
        </c:title>
        <c:majorTickMark val="out"/>
        <c:minorTickMark val="none"/>
        <c:tickLblPos val="nextTo"/>
        <c:crossAx val="203228288"/>
        <c:crosses val="autoZero"/>
        <c:auto val="1"/>
        <c:lblAlgn val="ctr"/>
        <c:lblOffset val="100"/>
        <c:noMultiLvlLbl val="0"/>
      </c:catAx>
      <c:valAx>
        <c:axId val="2032282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overlay val="0"/>
          <c:txPr>
            <a:bodyPr rot="-5400000" vert="horz"/>
            <a:lstStyle/>
            <a:p>
              <a:pPr>
                <a:defRPr/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19783577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-3.5</c:v>
                </c:pt>
                <c:pt idx="3">
                  <c:v>-4.5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-1.8</c:v>
                </c:pt>
                <c:pt idx="3">
                  <c:v>-2.8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-3</c:v>
                </c:pt>
                <c:pt idx="3">
                  <c:v>-5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3272960"/>
        <c:axId val="203274880"/>
      </c:barChart>
      <c:catAx>
        <c:axId val="203272960"/>
        <c:scaling>
          <c:orientation val="minMax"/>
        </c:scaling>
        <c:delete val="0"/>
        <c:axPos val="b"/>
        <c:title>
          <c:layout>
            <c:manualLayout>
              <c:xMode val="edge"/>
              <c:yMode val="edge"/>
              <c:x val="0.44137931034482758"/>
              <c:y val="0.91043472429507033"/>
            </c:manualLayout>
          </c:layout>
          <c:overlay val="0"/>
        </c:title>
        <c:majorTickMark val="out"/>
        <c:minorTickMark val="out"/>
        <c:tickLblPos val="low"/>
        <c:crossAx val="203274880"/>
        <c:crosses val="autoZero"/>
        <c:auto val="1"/>
        <c:lblAlgn val="ctr"/>
        <c:lblOffset val="100"/>
        <c:noMultiLvlLbl val="0"/>
      </c:catAx>
      <c:valAx>
        <c:axId val="20327488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overlay val="0"/>
          <c:txPr>
            <a:bodyPr rot="-5400000" vert="horz"/>
            <a:lstStyle/>
            <a:p>
              <a:pPr>
                <a:defRPr/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20327296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-3.5</c:v>
                </c:pt>
                <c:pt idx="3">
                  <c:v>-4.5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-1.8</c:v>
                </c:pt>
                <c:pt idx="3">
                  <c:v>-2.8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-3</c:v>
                </c:pt>
                <c:pt idx="3">
                  <c:v>-5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3020160"/>
        <c:axId val="203030528"/>
      </c:barChart>
      <c:catAx>
        <c:axId val="203020160"/>
        <c:scaling>
          <c:orientation val="minMax"/>
        </c:scaling>
        <c:delete val="0"/>
        <c:axPos val="b"/>
        <c:title>
          <c:layout>
            <c:manualLayout>
              <c:xMode val="edge"/>
              <c:yMode val="edge"/>
              <c:x val="0.44137931034482758"/>
              <c:y val="0.91043472429507033"/>
            </c:manualLayout>
          </c:layout>
          <c:overlay val="0"/>
        </c:title>
        <c:majorTickMark val="out"/>
        <c:minorTickMark val="out"/>
        <c:tickLblPos val="low"/>
        <c:crossAx val="203030528"/>
        <c:crosses val="autoZero"/>
        <c:auto val="1"/>
        <c:lblAlgn val="ctr"/>
        <c:lblOffset val="100"/>
        <c:noMultiLvlLbl val="0"/>
      </c:catAx>
      <c:valAx>
        <c:axId val="20303052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overlay val="0"/>
          <c:txPr>
            <a:bodyPr rot="-5400000" vert="horz"/>
            <a:lstStyle/>
            <a:p>
              <a:pPr>
                <a:defRPr/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20302016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3070848"/>
        <c:axId val="203077120"/>
      </c:barChart>
      <c:catAx>
        <c:axId val="203070848"/>
        <c:scaling>
          <c:orientation val="minMax"/>
        </c:scaling>
        <c:delete val="0"/>
        <c:axPos val="l"/>
        <c:title>
          <c:overlay val="0"/>
        </c:title>
        <c:numFmt formatCode="General" sourceLinked="1"/>
        <c:majorTickMark val="out"/>
        <c:minorTickMark val="none"/>
        <c:tickLblPos val="nextTo"/>
        <c:crossAx val="203077120"/>
        <c:crosses val="autoZero"/>
        <c:auto val="1"/>
        <c:lblAlgn val="ctr"/>
        <c:lblOffset val="100"/>
        <c:noMultiLvlLbl val="0"/>
      </c:catAx>
      <c:valAx>
        <c:axId val="203077120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overlay val="0"/>
          <c:txPr>
            <a:bodyPr rot="0" vert="horz"/>
            <a:lstStyle/>
            <a:p>
              <a:pPr>
                <a:defRPr/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20307084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3125504"/>
        <c:axId val="203127424"/>
      </c:barChart>
      <c:catAx>
        <c:axId val="203125504"/>
        <c:scaling>
          <c:orientation val="minMax"/>
        </c:scaling>
        <c:delete val="0"/>
        <c:axPos val="l"/>
        <c:title>
          <c:overlay val="0"/>
        </c:title>
        <c:numFmt formatCode="General" sourceLinked="1"/>
        <c:majorTickMark val="out"/>
        <c:minorTickMark val="none"/>
        <c:tickLblPos val="nextTo"/>
        <c:crossAx val="203127424"/>
        <c:crosses val="autoZero"/>
        <c:auto val="1"/>
        <c:lblAlgn val="ctr"/>
        <c:lblOffset val="100"/>
        <c:noMultiLvlLbl val="0"/>
      </c:catAx>
      <c:valAx>
        <c:axId val="20312742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overlay val="0"/>
          <c:txPr>
            <a:bodyPr rot="0" vert="horz"/>
            <a:lstStyle/>
            <a:p>
              <a:pPr>
                <a:defRPr/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20312550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-3.5</c:v>
                </c:pt>
                <c:pt idx="3">
                  <c:v>-4.5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-1.8</c:v>
                </c:pt>
                <c:pt idx="3">
                  <c:v>-2.8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-3</c:v>
                </c:pt>
                <c:pt idx="3">
                  <c:v>-5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3602176"/>
        <c:axId val="203612544"/>
      </c:barChart>
      <c:catAx>
        <c:axId val="203602176"/>
        <c:scaling>
          <c:orientation val="minMax"/>
        </c:scaling>
        <c:delete val="0"/>
        <c:axPos val="l"/>
        <c:title>
          <c:layout>
            <c:manualLayout>
              <c:xMode val="edge"/>
              <c:yMode val="edge"/>
              <c:x val="6.1302681992337167E-3"/>
              <c:y val="0.30464399342637088"/>
            </c:manualLayout>
          </c:layout>
          <c:overlay val="0"/>
        </c:title>
        <c:numFmt formatCode="General" sourceLinked="1"/>
        <c:majorTickMark val="out"/>
        <c:minorTickMark val="out"/>
        <c:tickLblPos val="low"/>
        <c:crossAx val="203612544"/>
        <c:crosses val="autoZero"/>
        <c:auto val="1"/>
        <c:lblAlgn val="ctr"/>
        <c:lblOffset val="100"/>
        <c:noMultiLvlLbl val="0"/>
      </c:catAx>
      <c:valAx>
        <c:axId val="20361254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overlay val="0"/>
          <c:txPr>
            <a:bodyPr rot="0" vert="horz"/>
            <a:lstStyle/>
            <a:p>
              <a:pPr>
                <a:defRPr/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20360217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-3.5</c:v>
                </c:pt>
                <c:pt idx="3">
                  <c:v>-4.5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-1.8</c:v>
                </c:pt>
                <c:pt idx="3">
                  <c:v>-2.8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-3</c:v>
                </c:pt>
                <c:pt idx="3">
                  <c:v>-5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3193728"/>
        <c:axId val="203204096"/>
      </c:barChart>
      <c:catAx>
        <c:axId val="203193728"/>
        <c:scaling>
          <c:orientation val="minMax"/>
        </c:scaling>
        <c:delete val="0"/>
        <c:axPos val="l"/>
        <c:title>
          <c:layout>
            <c:manualLayout>
              <c:xMode val="edge"/>
              <c:yMode val="edge"/>
              <c:x val="6.1302681992337167E-3"/>
              <c:y val="0.30464399342637088"/>
            </c:manualLayout>
          </c:layout>
          <c:overlay val="0"/>
        </c:title>
        <c:numFmt formatCode="General" sourceLinked="1"/>
        <c:majorTickMark val="out"/>
        <c:minorTickMark val="out"/>
        <c:tickLblPos val="low"/>
        <c:crossAx val="203204096"/>
        <c:crosses val="autoZero"/>
        <c:auto val="1"/>
        <c:lblAlgn val="ctr"/>
        <c:lblOffset val="100"/>
        <c:noMultiLvlLbl val="0"/>
      </c:catAx>
      <c:valAx>
        <c:axId val="203204096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overlay val="0"/>
          <c:txPr>
            <a:bodyPr rot="0" vert="horz"/>
            <a:lstStyle/>
            <a:p>
              <a:pPr>
                <a:defRPr/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20319372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38100">
              <a:solidFill>
                <a:sysClr val="window" lastClr="FFFFFF"/>
              </a:solidFill>
            </a:ln>
          </c:spPr>
          <c:explosion val="25"/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Tabelle1!$A$2:$A$3</c:f>
              <c:strCache>
                <c:ptCount val="2"/>
                <c:pt idx="0">
                  <c:v>Diagrammfarbe 1</c:v>
                </c:pt>
                <c:pt idx="1">
                  <c:v>Diagrammfarbe 2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882325234806438"/>
          <c:y val="0.69254422847541919"/>
          <c:w val="0.21964417980159448"/>
          <c:h val="0.163686395129880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ysClr val="windowText" lastClr="000000"/>
          </a:solidFill>
        </a:defRPr>
      </a:pPr>
      <a:endParaRPr lang="de-D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xVal>
          <c:y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648384"/>
        <c:axId val="203650560"/>
      </c:scatterChart>
      <c:valAx>
        <c:axId val="203648384"/>
        <c:scaling>
          <c:orientation val="minMax"/>
        </c:scaling>
        <c:delete val="0"/>
        <c:axPos val="b"/>
        <c:title>
          <c:overlay val="0"/>
        </c:title>
        <c:majorTickMark val="out"/>
        <c:minorTickMark val="none"/>
        <c:tickLblPos val="nextTo"/>
        <c:crossAx val="203650560"/>
        <c:crosses val="autoZero"/>
        <c:crossBetween val="midCat"/>
      </c:valAx>
      <c:valAx>
        <c:axId val="20365056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overlay val="0"/>
          <c:txPr>
            <a:bodyPr rot="-5400000" vert="horz"/>
            <a:lstStyle/>
            <a:p>
              <a:pPr>
                <a:defRPr/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203648384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xVal>
          <c:y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316224"/>
        <c:axId val="203318400"/>
      </c:scatterChart>
      <c:valAx>
        <c:axId val="203316224"/>
        <c:scaling>
          <c:orientation val="minMax"/>
        </c:scaling>
        <c:delete val="0"/>
        <c:axPos val="b"/>
        <c:title>
          <c:overlay val="0"/>
        </c:title>
        <c:majorTickMark val="out"/>
        <c:minorTickMark val="none"/>
        <c:tickLblPos val="nextTo"/>
        <c:crossAx val="203318400"/>
        <c:crosses val="autoZero"/>
        <c:crossBetween val="midCat"/>
      </c:valAx>
      <c:valAx>
        <c:axId val="20331840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overlay val="0"/>
          <c:txPr>
            <a:bodyPr rot="-5400000" vert="horz"/>
            <a:lstStyle/>
            <a:p>
              <a:pPr>
                <a:defRPr/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203316224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cat>
            <c:strRef>
              <c:f>Tabelle1!$A$2:$A$4</c:f>
              <c:strCache>
                <c:ptCount val="3"/>
                <c:pt idx="0">
                  <c:v>20 kg Luft</c:v>
                </c:pt>
                <c:pt idx="1">
                  <c:v>3 kg flüssige Nahrung</c:v>
                </c:pt>
                <c:pt idx="2">
                  <c:v>1 kg feste Nahrung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4.16</c:v>
                </c:pt>
                <c:pt idx="1">
                  <c:v>12.5</c:v>
                </c:pt>
                <c:pt idx="2">
                  <c:v>83.33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829504"/>
        <c:axId val="39831424"/>
      </c:barChart>
      <c:catAx>
        <c:axId val="39829504"/>
        <c:scaling>
          <c:orientation val="minMax"/>
        </c:scaling>
        <c:delete val="0"/>
        <c:axPos val="b"/>
        <c:title>
          <c:overlay val="0"/>
        </c:title>
        <c:majorTickMark val="out"/>
        <c:minorTickMark val="none"/>
        <c:tickLblPos val="nextTo"/>
        <c:crossAx val="39831424"/>
        <c:crosses val="autoZero"/>
        <c:auto val="1"/>
        <c:lblAlgn val="ctr"/>
        <c:lblOffset val="100"/>
        <c:noMultiLvlLbl val="0"/>
      </c:catAx>
      <c:valAx>
        <c:axId val="3983142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overlay val="0"/>
          <c:txPr>
            <a:bodyPr rot="-5400000" vert="horz"/>
            <a:lstStyle/>
            <a:p>
              <a:pPr>
                <a:defRPr/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3982950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-3.5</c:v>
                </c:pt>
                <c:pt idx="3">
                  <c:v>-4.5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-1.8</c:v>
                </c:pt>
                <c:pt idx="3">
                  <c:v>-2.8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-3</c:v>
                </c:pt>
                <c:pt idx="3">
                  <c:v>-5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876096"/>
        <c:axId val="39878016"/>
      </c:barChart>
      <c:catAx>
        <c:axId val="39876096"/>
        <c:scaling>
          <c:orientation val="minMax"/>
        </c:scaling>
        <c:delete val="0"/>
        <c:axPos val="b"/>
        <c:title>
          <c:layout>
            <c:manualLayout>
              <c:xMode val="edge"/>
              <c:yMode val="edge"/>
              <c:x val="0.44137931034482758"/>
              <c:y val="0.91043472429507033"/>
            </c:manualLayout>
          </c:layout>
          <c:overlay val="0"/>
        </c:title>
        <c:majorTickMark val="out"/>
        <c:minorTickMark val="out"/>
        <c:tickLblPos val="low"/>
        <c:crossAx val="39878016"/>
        <c:crosses val="autoZero"/>
        <c:auto val="1"/>
        <c:lblAlgn val="ctr"/>
        <c:lblOffset val="100"/>
        <c:noMultiLvlLbl val="0"/>
      </c:catAx>
      <c:valAx>
        <c:axId val="3987801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overlay val="0"/>
          <c:txPr>
            <a:bodyPr rot="-5400000" vert="horz"/>
            <a:lstStyle/>
            <a:p>
              <a:pPr>
                <a:defRPr/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3987609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270848"/>
        <c:axId val="40293504"/>
      </c:barChart>
      <c:catAx>
        <c:axId val="40270848"/>
        <c:scaling>
          <c:orientation val="minMax"/>
        </c:scaling>
        <c:delete val="0"/>
        <c:axPos val="l"/>
        <c:title>
          <c:overlay val="0"/>
        </c:title>
        <c:numFmt formatCode="General" sourceLinked="1"/>
        <c:majorTickMark val="out"/>
        <c:minorTickMark val="none"/>
        <c:tickLblPos val="nextTo"/>
        <c:crossAx val="40293504"/>
        <c:crosses val="autoZero"/>
        <c:auto val="1"/>
        <c:lblAlgn val="ctr"/>
        <c:lblOffset val="100"/>
        <c:noMultiLvlLbl val="0"/>
      </c:catAx>
      <c:valAx>
        <c:axId val="4029350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overlay val="0"/>
          <c:txPr>
            <a:bodyPr rot="0" vert="horz"/>
            <a:lstStyle/>
            <a:p>
              <a:pPr>
                <a:defRPr/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4027084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-3.5</c:v>
                </c:pt>
                <c:pt idx="3">
                  <c:v>-4.5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-1.8</c:v>
                </c:pt>
                <c:pt idx="3">
                  <c:v>-2.8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-3</c:v>
                </c:pt>
                <c:pt idx="3">
                  <c:v>-5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936768"/>
        <c:axId val="39938688"/>
      </c:barChart>
      <c:catAx>
        <c:axId val="39936768"/>
        <c:scaling>
          <c:orientation val="minMax"/>
        </c:scaling>
        <c:delete val="0"/>
        <c:axPos val="l"/>
        <c:title>
          <c:layout>
            <c:manualLayout>
              <c:xMode val="edge"/>
              <c:yMode val="edge"/>
              <c:x val="6.1302681992337167E-3"/>
              <c:y val="0.30464399342637088"/>
            </c:manualLayout>
          </c:layout>
          <c:overlay val="0"/>
        </c:title>
        <c:numFmt formatCode="General" sourceLinked="1"/>
        <c:majorTickMark val="out"/>
        <c:minorTickMark val="out"/>
        <c:tickLblPos val="low"/>
        <c:crossAx val="39938688"/>
        <c:crosses val="autoZero"/>
        <c:auto val="1"/>
        <c:lblAlgn val="ctr"/>
        <c:lblOffset val="100"/>
        <c:noMultiLvlLbl val="0"/>
      </c:catAx>
      <c:valAx>
        <c:axId val="3993868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overlay val="0"/>
          <c:txPr>
            <a:bodyPr rot="0" vert="horz"/>
            <a:lstStyle/>
            <a:p>
              <a:pPr>
                <a:defRPr/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3993676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xVal>
          <c:y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94112"/>
        <c:axId val="39996032"/>
      </c:scatterChart>
      <c:valAx>
        <c:axId val="39994112"/>
        <c:scaling>
          <c:orientation val="minMax"/>
        </c:scaling>
        <c:delete val="0"/>
        <c:axPos val="b"/>
        <c:title>
          <c:overlay val="0"/>
        </c:title>
        <c:majorTickMark val="out"/>
        <c:minorTickMark val="none"/>
        <c:tickLblPos val="nextTo"/>
        <c:crossAx val="39996032"/>
        <c:crosses val="autoZero"/>
        <c:crossBetween val="midCat"/>
      </c:valAx>
      <c:valAx>
        <c:axId val="3999603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overlay val="0"/>
          <c:txPr>
            <a:bodyPr rot="-5400000" vert="horz"/>
            <a:lstStyle/>
            <a:p>
              <a:pPr>
                <a:defRPr/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39994112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38100">
              <a:solidFill>
                <a:sysClr val="window" lastClr="FFFFFF"/>
              </a:solidFill>
            </a:ln>
          </c:spPr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Tabelle1!$A$2:$A$6</c:f>
              <c:strCache>
                <c:ptCount val="5"/>
                <c:pt idx="0">
                  <c:v>Diagrammfarbe 1</c:v>
                </c:pt>
                <c:pt idx="1">
                  <c:v>Diagrammfarbe 2</c:v>
                </c:pt>
                <c:pt idx="2">
                  <c:v>Diagrammfarbe 3</c:v>
                </c:pt>
                <c:pt idx="3">
                  <c:v>Diagrammfarbe 4</c:v>
                </c:pt>
                <c:pt idx="4">
                  <c:v>Diagrammfarbe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882325234806438"/>
          <c:y val="0.69254422847541919"/>
          <c:w val="0.21964417980159448"/>
          <c:h val="0.306225390628397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ysClr val="windowText" lastClr="000000"/>
          </a:solidFill>
        </a:defRPr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38100">
              <a:solidFill>
                <a:sysClr val="window" lastClr="FFFFFF"/>
              </a:solidFill>
            </a:ln>
          </c:spPr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Tabelle1!$A$2:$A$6</c:f>
              <c:strCache>
                <c:ptCount val="5"/>
                <c:pt idx="0">
                  <c:v>Diagrammfarbe 1</c:v>
                </c:pt>
                <c:pt idx="1">
                  <c:v>Diagrammfarbe 2</c:v>
                </c:pt>
                <c:pt idx="2">
                  <c:v>Diagrammfarbe 3</c:v>
                </c:pt>
                <c:pt idx="3">
                  <c:v>Diagrammfarbe 4</c:v>
                </c:pt>
                <c:pt idx="4">
                  <c:v>Diagrammfarbe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882325234806438"/>
          <c:y val="0.69254422847541919"/>
          <c:w val="0.21964417980159448"/>
          <c:h val="0.306225390628397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ysClr val="windowText" lastClr="000000"/>
          </a:solidFill>
        </a:defRPr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244"/>
            <a:ext cx="2946400" cy="496808"/>
          </a:xfrm>
          <a:prstGeom prst="rect">
            <a:avLst/>
          </a:prstGeom>
        </p:spPr>
        <p:txBody>
          <a:bodyPr vert="horz" lIns="91529" tIns="45765" rIns="91529" bIns="45765" rtlCol="0" anchor="b"/>
          <a:lstStyle>
            <a:lvl1pPr algn="r">
              <a:defRPr sz="1300"/>
            </a:lvl1pPr>
          </a:lstStyle>
          <a:p>
            <a:fld id="{B7D1EC4A-5140-4F12-90A9-8173CB3AB5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01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1"/>
          </a:xfrm>
          <a:prstGeom prst="rect">
            <a:avLst/>
          </a:prstGeom>
        </p:spPr>
        <p:txBody>
          <a:bodyPr vert="horz" lIns="91529" tIns="45765" rIns="91529" bIns="4576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529" tIns="45765" rIns="91529" bIns="45765" rtlCol="0"/>
          <a:lstStyle>
            <a:lvl1pPr algn="r">
              <a:defRPr sz="1300"/>
            </a:lvl1pPr>
          </a:lstStyle>
          <a:p>
            <a:fld id="{ACD49294-1176-4BCC-9310-AAE75949F976}" type="datetimeFigureOut">
              <a:rPr lang="de-DE" smtClean="0"/>
              <a:pPr/>
              <a:t>22.08.2019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9" tIns="45765" rIns="91529" bIns="4576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529" tIns="45765" rIns="91529" bIns="4576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1"/>
          </a:xfrm>
          <a:prstGeom prst="rect">
            <a:avLst/>
          </a:prstGeom>
        </p:spPr>
        <p:txBody>
          <a:bodyPr vert="horz" lIns="91529" tIns="45765" rIns="91529" bIns="4576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529" tIns="45765" rIns="91529" bIns="45765" rtlCol="0" anchor="b"/>
          <a:lstStyle>
            <a:lvl1pPr algn="r">
              <a:defRPr sz="1300"/>
            </a:lvl1pPr>
          </a:lstStyle>
          <a:p>
            <a:fld id="{77D83BA6-D45C-4349-8D41-C6714C708D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56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egal wie </a:t>
            </a:r>
            <a:r>
              <a:rPr lang="de-DE" dirty="0" err="1" smtClean="0"/>
              <a:t>grpóß</a:t>
            </a:r>
            <a:r>
              <a:rPr lang="de-DE" dirty="0" smtClean="0"/>
              <a:t> die Anlage ist, wenn wir sie mit 1.000PA Druck</a:t>
            </a:r>
            <a:r>
              <a:rPr lang="de-DE" baseline="0" dirty="0" smtClean="0"/>
              <a:t> beaufschlagen und es ist nur ein kleines Schraubenloch vorhanden strömen in der Sekunde 0,3l ( 1 Glas Bier) </a:t>
            </a:r>
            <a:r>
              <a:rPr lang="de-DE" baseline="0" dirty="0" err="1" smtClean="0"/>
              <a:t>hinnaus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BA6-D45C-4349-8D41-C6714C708DD3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54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Daher erst erfragen, ob es Beschwerden/ Komforteinbußen gibt, bevor man anfängt an der Anlage zu optimieren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BA6-D45C-4349-8D41-C6714C708DD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90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hat</a:t>
            </a:r>
            <a:r>
              <a:rPr lang="de-DE" baseline="0" dirty="0" smtClean="0"/>
              <a:t> so eine Messung abzulaufen?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BA6-D45C-4349-8D41-C6714C708DD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71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Informationen kommen</a:t>
            </a:r>
            <a:r>
              <a:rPr lang="de-DE" baseline="0" dirty="0" smtClean="0"/>
              <a:t> vom Hersteller, welcher Betriebsdruck genutzt wird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BA6-D45C-4349-8D41-C6714C708DD3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243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600" b="1" dirty="0"/>
              <a:t>DIN EN 13779</a:t>
            </a:r>
            <a:endParaRPr lang="de-DE" sz="600" dirty="0"/>
          </a:p>
          <a:p>
            <a:r>
              <a:rPr lang="de-DE" sz="600" b="1" dirty="0"/>
              <a:t>Lüftung von Nichtwohngebäuden - Allgemeine Grundlagen und Anforderungen für Lüftungs- und Klimaanlagen und Raumkühlsysteme; Deutsche Fassung EN 13779:2007</a:t>
            </a:r>
            <a:endParaRPr lang="de-DE" sz="6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BA6-D45C-4349-8D41-C6714C708DD3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75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600" b="1" dirty="0"/>
              <a:t>DIN EN 15727</a:t>
            </a:r>
            <a:endParaRPr lang="de-DE" sz="600" dirty="0"/>
          </a:p>
          <a:p>
            <a:r>
              <a:rPr lang="de-DE" sz="600" b="1" dirty="0"/>
              <a:t>Lüftung von Gebäuden - Luftleitungen und Luftleitungsbauteile, Klassifizierung entsprechend der Luftdichtheit und Prüfung; Deutsche Fassung EN 15727:2010</a:t>
            </a:r>
            <a:endParaRPr lang="de-DE" sz="600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BA6-D45C-4349-8D41-C6714C708DD3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09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5minuten pro durchlauf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BA6-D45C-4349-8D41-C6714C708DD3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685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BA6-D45C-4349-8D41-C6714C708DD3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3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3999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3" name="Grafik 12" descr="Lineal_Digita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" y="4936829"/>
            <a:ext cx="9143999" cy="205946"/>
          </a:xfrm>
          <a:prstGeom prst="rect">
            <a:avLst/>
          </a:prstGeom>
          <a:noFill/>
        </p:spPr>
      </p:pic>
      <p:pic>
        <p:nvPicPr>
          <p:cNvPr id="15" name="Grafik 14" descr="wöhler.techn.n.m._logo_4c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411017" y="1531437"/>
            <a:ext cx="4321969" cy="1735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2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2-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8"/>
          <p:cNvSpPr>
            <a:spLocks noGrp="1"/>
          </p:cNvSpPr>
          <p:nvPr>
            <p:ph sz="quarter" idx="13"/>
          </p:nvPr>
        </p:nvSpPr>
        <p:spPr>
          <a:xfrm>
            <a:off x="425809" y="1102519"/>
            <a:ext cx="4042607" cy="3564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8"/>
          <p:cNvSpPr>
            <a:spLocks noGrp="1"/>
          </p:cNvSpPr>
          <p:nvPr>
            <p:ph sz="quarter" idx="14"/>
          </p:nvPr>
        </p:nvSpPr>
        <p:spPr>
          <a:xfrm>
            <a:off x="4675585" y="1102519"/>
            <a:ext cx="4035928" cy="3564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91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lkendiagram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119554"/>
              </p:ext>
            </p:extLst>
          </p:nvPr>
        </p:nvGraphicFramePr>
        <p:xfrm>
          <a:off x="425450" y="1103313"/>
          <a:ext cx="8286750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Inhaltsplatzhalt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25119554"/>
              </p:ext>
            </p:extLst>
          </p:nvPr>
        </p:nvGraphicFramePr>
        <p:xfrm>
          <a:off x="425450" y="1103313"/>
          <a:ext cx="8286750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201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nkt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061172"/>
              </p:ext>
            </p:extLst>
          </p:nvPr>
        </p:nvGraphicFramePr>
        <p:xfrm>
          <a:off x="425450" y="1103313"/>
          <a:ext cx="8286750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Inhaltsplatzhalt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13061172"/>
              </p:ext>
            </p:extLst>
          </p:nvPr>
        </p:nvGraphicFramePr>
        <p:xfrm>
          <a:off x="425450" y="1103313"/>
          <a:ext cx="8286750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76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Quellenangaben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22274" y="3965714"/>
            <a:ext cx="8284997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/>
              <a:t>Bildquelle: </a:t>
            </a:r>
            <a:r>
              <a:rPr lang="de-DE" sz="800" baseline="0" dirty="0" smtClean="0"/>
              <a:t>Vollständiger Link </a:t>
            </a:r>
            <a:r>
              <a:rPr lang="de-DE" sz="800" dirty="0" smtClean="0"/>
              <a:t>| optional Fotograf</a:t>
            </a:r>
          </a:p>
          <a:p>
            <a:r>
              <a:rPr lang="de-DE" sz="800" dirty="0" smtClean="0"/>
              <a:t>Textquelle: Autor,</a:t>
            </a:r>
            <a:r>
              <a:rPr lang="de-DE" sz="800" baseline="0" dirty="0" smtClean="0"/>
              <a:t> Titel, Jahr, Seite </a:t>
            </a:r>
          </a:p>
          <a:p>
            <a:r>
              <a:rPr lang="de-DE" sz="800" baseline="0" dirty="0" smtClean="0"/>
              <a:t>Internetquelle: Vollständiger Link</a:t>
            </a:r>
          </a:p>
          <a:p>
            <a:endParaRPr lang="de-DE" sz="800" baseline="0" dirty="0" smtClean="0"/>
          </a:p>
          <a:p>
            <a:r>
              <a:rPr lang="de-DE" sz="800" baseline="0" dirty="0" smtClean="0"/>
              <a:t>Das Textfeld wird unterhalb des Bildes oder Textes bündig platziert. Hyperlinks werden entfernt. </a:t>
            </a:r>
            <a:endParaRPr lang="de-DE" sz="800" dirty="0"/>
          </a:p>
        </p:txBody>
      </p:sp>
      <p:sp>
        <p:nvSpPr>
          <p:cNvPr id="7" name="Rechteck 6"/>
          <p:cNvSpPr/>
          <p:nvPr userDrawn="1"/>
        </p:nvSpPr>
        <p:spPr>
          <a:xfrm>
            <a:off x="422274" y="3965714"/>
            <a:ext cx="8284997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/>
              <a:t>Bildquelle: </a:t>
            </a:r>
            <a:r>
              <a:rPr lang="de-DE" sz="800" baseline="0" dirty="0" smtClean="0"/>
              <a:t>Vollständiger Link </a:t>
            </a:r>
            <a:r>
              <a:rPr lang="de-DE" sz="800" dirty="0" smtClean="0"/>
              <a:t>| optional Fotograf</a:t>
            </a:r>
          </a:p>
          <a:p>
            <a:r>
              <a:rPr lang="de-DE" sz="800" dirty="0" smtClean="0"/>
              <a:t>Textquelle: Autor,</a:t>
            </a:r>
            <a:r>
              <a:rPr lang="de-DE" sz="800" baseline="0" dirty="0" smtClean="0"/>
              <a:t> Titel, Jahr, Seite </a:t>
            </a:r>
          </a:p>
          <a:p>
            <a:r>
              <a:rPr lang="de-DE" sz="800" baseline="0" dirty="0" smtClean="0"/>
              <a:t>Internetquelle: Vollständiger Link</a:t>
            </a:r>
          </a:p>
          <a:p>
            <a:endParaRPr lang="de-DE" sz="800" baseline="0" dirty="0" smtClean="0"/>
          </a:p>
          <a:p>
            <a:r>
              <a:rPr lang="de-DE" sz="800" baseline="0" dirty="0" smtClean="0"/>
              <a:t>Das Textfeld wird unterhalb des Bildes oder Textes bündig platziert. Hyperlinks werden entfernt.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21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1211"/>
              </p:ext>
            </p:extLst>
          </p:nvPr>
        </p:nvGraphicFramePr>
        <p:xfrm>
          <a:off x="7" y="0"/>
          <a:ext cx="9143993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</a:tblGrid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   </a:t>
                      </a:r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381211"/>
              </p:ext>
            </p:extLst>
          </p:nvPr>
        </p:nvGraphicFramePr>
        <p:xfrm>
          <a:off x="7" y="0"/>
          <a:ext cx="9143993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</a:tblGrid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   </a:t>
                      </a:r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7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Abschlussfolie mit Foto &amp; 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947" y="280683"/>
            <a:ext cx="1188000" cy="270001"/>
          </a:xfrm>
          <a:prstGeom prst="rect">
            <a:avLst/>
          </a:prstGeom>
        </p:spPr>
      </p:pic>
      <p:pic>
        <p:nvPicPr>
          <p:cNvPr id="1026" name="Picture 2" descr="C:\Users\a.dering\Desktop\Präsi Neu\Bilder\DANKE mit Schatte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5665" y="2973904"/>
            <a:ext cx="3184093" cy="10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/>
          <p:cNvSpPr/>
          <p:nvPr/>
        </p:nvSpPr>
        <p:spPr>
          <a:xfrm>
            <a:off x="422276" y="2973904"/>
            <a:ext cx="6206246" cy="1699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21508" y="3163351"/>
            <a:ext cx="2745148" cy="172865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>
              <a:defRPr sz="1400" b="0" i="0" cap="all" baseline="0">
                <a:solidFill>
                  <a:srgbClr val="0070C0"/>
                </a:solidFill>
                <a:latin typeface="+mj-lt"/>
                <a:cs typeface="HelveticaNeueLT Std Cn"/>
              </a:defRPr>
            </a:lvl1pPr>
          </a:lstStyle>
          <a:p>
            <a:r>
              <a:rPr lang="de-DE" dirty="0" smtClean="0"/>
              <a:t>VERABSCHIEDUNG/Thema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21508" y="3455197"/>
            <a:ext cx="2745148" cy="143074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1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85118" y="3163760"/>
            <a:ext cx="1020428" cy="12863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900" b="0" i="0">
                <a:solidFill>
                  <a:srgbClr val="595959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Mitarbeiterfoto</a:t>
            </a:r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4930537" y="4307012"/>
            <a:ext cx="1425600" cy="238527"/>
          </a:xfrm>
          <a:prstGeom prst="rect">
            <a:avLst/>
          </a:prstGeom>
        </p:spPr>
        <p:txBody>
          <a:bodyPr wrap="square" lIns="0" tIns="34290" rIns="0" bIns="34290">
            <a:spAutoFit/>
          </a:bodyPr>
          <a:lstStyle/>
          <a:p>
            <a:pPr lvl="0" algn="ctr"/>
            <a:r>
              <a:rPr lang="en-US" sz="11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www.woehler.de</a:t>
            </a:r>
            <a:endParaRPr lang="en-US" sz="9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21508" y="3870870"/>
            <a:ext cx="2745148" cy="570082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1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/>
              </a:defRPr>
            </a:lvl1pPr>
          </a:lstStyle>
          <a:p>
            <a:pPr lvl="0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Wöhler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Messgeräte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Kehrgeräte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GmbH</a:t>
            </a:r>
          </a:p>
          <a:p>
            <a:pPr lvl="0"/>
            <a:r>
              <a:rPr lang="en-US" b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Schützenstraße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41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·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33181 Bad Wünnenberg</a:t>
            </a: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Tel.: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+49 2953 73-100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· Fax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+49 2953 7396-100</a:t>
            </a: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E-Mail: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info@woehler.de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21496" y="3608316"/>
            <a:ext cx="2745148" cy="143074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Abteilung</a:t>
            </a:r>
            <a:endParaRPr lang="en-US" dirty="0" smtClean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43403" y="2815327"/>
            <a:ext cx="288000" cy="288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644" y="3179844"/>
            <a:ext cx="1095385" cy="1095385"/>
          </a:xfrm>
          <a:prstGeom prst="rect">
            <a:avLst/>
          </a:prstGeom>
        </p:spPr>
      </p:pic>
      <p:sp>
        <p:nvSpPr>
          <p:cNvPr id="16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7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947" y="280683"/>
            <a:ext cx="1188000" cy="270001"/>
          </a:xfrm>
          <a:prstGeom prst="rect">
            <a:avLst/>
          </a:prstGeom>
        </p:spPr>
      </p:pic>
      <p:pic>
        <p:nvPicPr>
          <p:cNvPr id="22" name="Picture 2" descr="C:\Users\a.dering\Desktop\Präsi Neu\Bilder\DANKE mit Schatten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5665" y="2973904"/>
            <a:ext cx="3184093" cy="10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"/>
          <p:cNvSpPr/>
          <p:nvPr userDrawn="1"/>
        </p:nvSpPr>
        <p:spPr>
          <a:xfrm>
            <a:off x="422276" y="2973904"/>
            <a:ext cx="6206246" cy="1699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24" name="Rechteck 23"/>
          <p:cNvSpPr/>
          <p:nvPr userDrawn="1"/>
        </p:nvSpPr>
        <p:spPr>
          <a:xfrm>
            <a:off x="4930537" y="4307012"/>
            <a:ext cx="1425600" cy="238527"/>
          </a:xfrm>
          <a:prstGeom prst="rect">
            <a:avLst/>
          </a:prstGeom>
        </p:spPr>
        <p:txBody>
          <a:bodyPr wrap="square" lIns="0" tIns="34290" rIns="0" bIns="34290">
            <a:spAutoFit/>
          </a:bodyPr>
          <a:lstStyle/>
          <a:p>
            <a:pPr lvl="0" algn="ctr"/>
            <a:r>
              <a:rPr lang="en-US" sz="11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www.woehler.de</a:t>
            </a:r>
            <a:endParaRPr lang="en-US" sz="9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644" y="3179844"/>
            <a:ext cx="1095385" cy="10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&amp; Bild 2-spaltig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8"/>
          <p:cNvSpPr>
            <a:spLocks noGrp="1"/>
          </p:cNvSpPr>
          <p:nvPr>
            <p:ph sz="quarter" idx="13"/>
          </p:nvPr>
        </p:nvSpPr>
        <p:spPr>
          <a:xfrm>
            <a:off x="425809" y="1102519"/>
            <a:ext cx="4042607" cy="3564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75188" y="1103313"/>
            <a:ext cx="4033837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4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 &amp; Bild 2-spaltig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8"/>
          <p:cNvSpPr>
            <a:spLocks noGrp="1"/>
          </p:cNvSpPr>
          <p:nvPr>
            <p:ph sz="quarter" idx="13"/>
          </p:nvPr>
        </p:nvSpPr>
        <p:spPr>
          <a:xfrm>
            <a:off x="425809" y="1102519"/>
            <a:ext cx="5452704" cy="3564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094413" y="1103313"/>
            <a:ext cx="2614612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ilder 2-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22275" y="1103313"/>
            <a:ext cx="4046538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6"/>
          </p:nvPr>
        </p:nvSpPr>
        <p:spPr>
          <a:xfrm>
            <a:off x="4675188" y="1103313"/>
            <a:ext cx="4046538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2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rodukt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Plus 7"/>
          <p:cNvSpPr/>
          <p:nvPr userDrawn="1"/>
        </p:nvSpPr>
        <p:spPr>
          <a:xfrm>
            <a:off x="4512294" y="938456"/>
            <a:ext cx="288000" cy="288000"/>
          </a:xfrm>
          <a:prstGeom prst="mathPlus">
            <a:avLst>
              <a:gd name="adj1" fmla="val 1488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5"/>
          </p:nvPr>
        </p:nvSpPr>
        <p:spPr>
          <a:xfrm>
            <a:off x="4675188" y="1103312"/>
            <a:ext cx="4036325" cy="3563937"/>
          </a:xfrm>
          <a:prstGeom prst="rect">
            <a:avLst/>
          </a:prstGeom>
          <a:solidFill>
            <a:srgbClr val="ECECEC"/>
          </a:solidFill>
        </p:spPr>
        <p:txBody>
          <a:bodyPr lIns="67500" rIns="675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6"/>
          </p:nvPr>
        </p:nvSpPr>
        <p:spPr>
          <a:xfrm>
            <a:off x="422275" y="1103312"/>
            <a:ext cx="4046538" cy="356393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0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 2x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6"/>
          <p:cNvSpPr>
            <a:spLocks noGrp="1" noChangeAspect="1"/>
          </p:cNvSpPr>
          <p:nvPr>
            <p:ph sz="quarter" idx="13"/>
          </p:nvPr>
        </p:nvSpPr>
        <p:spPr>
          <a:xfrm>
            <a:off x="425450" y="1103312"/>
            <a:ext cx="4032000" cy="1701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50" y="2984500"/>
            <a:ext cx="4032000" cy="167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>
            <p:ph sz="quarter" idx="16"/>
          </p:nvPr>
        </p:nvSpPr>
        <p:spPr>
          <a:xfrm>
            <a:off x="4668867" y="1101725"/>
            <a:ext cx="4032000" cy="170338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6"/>
          <p:cNvSpPr>
            <a:spLocks noGrp="1"/>
          </p:cNvSpPr>
          <p:nvPr>
            <p:ph sz="quarter" idx="17"/>
          </p:nvPr>
        </p:nvSpPr>
        <p:spPr>
          <a:xfrm>
            <a:off x="4668867" y="2976564"/>
            <a:ext cx="4032000" cy="1677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5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 &amp; Bild vertikal 2x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6"/>
          <p:cNvSpPr>
            <a:spLocks noGrp="1" noChangeAspect="1"/>
          </p:cNvSpPr>
          <p:nvPr>
            <p:ph sz="quarter" idx="13"/>
          </p:nvPr>
        </p:nvSpPr>
        <p:spPr>
          <a:xfrm>
            <a:off x="425450" y="1103313"/>
            <a:ext cx="4032000" cy="170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50" y="2976563"/>
            <a:ext cx="4032000" cy="1679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/>
          </p:nvPr>
        </p:nvSpPr>
        <p:spPr>
          <a:xfrm>
            <a:off x="4675188" y="1103313"/>
            <a:ext cx="4033837" cy="17018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4675188" y="2976563"/>
            <a:ext cx="4033837" cy="167957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3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 &amp; Bild 2x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Inhaltsplatzhalter 6"/>
          <p:cNvSpPr>
            <a:spLocks noGrp="1"/>
          </p:cNvSpPr>
          <p:nvPr>
            <p:ph sz="quarter" idx="16"/>
          </p:nvPr>
        </p:nvSpPr>
        <p:spPr>
          <a:xfrm>
            <a:off x="422275" y="1101724"/>
            <a:ext cx="4032000" cy="3565525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8"/>
          </p:nvPr>
        </p:nvSpPr>
        <p:spPr>
          <a:xfrm>
            <a:off x="4664975" y="1103313"/>
            <a:ext cx="4046538" cy="10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664975" y="2350550"/>
            <a:ext cx="4046538" cy="10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0"/>
          </p:nvPr>
        </p:nvSpPr>
        <p:spPr>
          <a:xfrm>
            <a:off x="4664975" y="3587249"/>
            <a:ext cx="4046538" cy="10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9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ilder mit Texten darunter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50" y="2976563"/>
            <a:ext cx="4032000" cy="1679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6"/>
          <p:cNvSpPr>
            <a:spLocks noGrp="1"/>
          </p:cNvSpPr>
          <p:nvPr>
            <p:ph sz="quarter" idx="17"/>
          </p:nvPr>
        </p:nvSpPr>
        <p:spPr>
          <a:xfrm>
            <a:off x="4668867" y="2976563"/>
            <a:ext cx="4032000" cy="1677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8"/>
          </p:nvPr>
        </p:nvSpPr>
        <p:spPr>
          <a:xfrm>
            <a:off x="422275" y="1103313"/>
            <a:ext cx="4035425" cy="17018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671748" y="1103313"/>
            <a:ext cx="4035425" cy="17018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xt 2 Felder qu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6"/>
          <p:cNvSpPr>
            <a:spLocks noGrp="1"/>
          </p:cNvSpPr>
          <p:nvPr>
            <p:ph sz="quarter" idx="13"/>
          </p:nvPr>
        </p:nvSpPr>
        <p:spPr>
          <a:xfrm>
            <a:off x="425449" y="1103313"/>
            <a:ext cx="8286063" cy="170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50" y="2976563"/>
            <a:ext cx="8286062" cy="169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47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ehler-balk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3219"/>
            <a:ext cx="9144000" cy="15430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1" name="Rectangle 10"/>
          <p:cNvSpPr/>
          <p:nvPr userDrawn="1"/>
        </p:nvSpPr>
        <p:spPr>
          <a:xfrm>
            <a:off x="3" y="2"/>
            <a:ext cx="9143999" cy="3795622"/>
          </a:xfrm>
          <a:prstGeom prst="rect">
            <a:avLst/>
          </a:prstGeom>
          <a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5" name="Grafik 14" descr="wöhler.techn.n.m._logo_4c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419642" y="1010444"/>
            <a:ext cx="4321969" cy="173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Lineal_Digital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3" y="3589678"/>
            <a:ext cx="9143999" cy="205946"/>
          </a:xfrm>
          <a:prstGeom prst="rect">
            <a:avLst/>
          </a:prstGeom>
          <a:noFill/>
        </p:spPr>
      </p:pic>
      <p:pic>
        <p:nvPicPr>
          <p:cNvPr id="9" name="Picture 9" descr="woehler-balk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" y="3792209"/>
            <a:ext cx="9144000" cy="1543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450" y="4153065"/>
            <a:ext cx="8288355" cy="328164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2000" b="1" i="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NeueLT Std Cn"/>
              </a:defRPr>
            </a:lvl1pPr>
          </a:lstStyle>
          <a:p>
            <a:r>
              <a:rPr lang="de-DE" dirty="0" smtClean="0"/>
              <a:t>Titel der Präsentation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25450" y="4434308"/>
            <a:ext cx="8288355" cy="227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900" b="0" i="0" baseline="0">
                <a:solidFill>
                  <a:srgbClr val="808080"/>
                </a:solidFill>
                <a:latin typeface="+mn-lt"/>
                <a:cs typeface="HelveticaNeueLT Std Cn"/>
              </a:defRPr>
            </a:lvl1pPr>
          </a:lstStyle>
          <a:p>
            <a:pPr lvl="0"/>
            <a:r>
              <a:rPr lang="de-DE" dirty="0" smtClean="0"/>
              <a:t>Referent, Abteilung, Ort, Datum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xt 1x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6"/>
          <p:cNvSpPr>
            <a:spLocks noGrp="1"/>
          </p:cNvSpPr>
          <p:nvPr>
            <p:ph sz="quarter" idx="13"/>
          </p:nvPr>
        </p:nvSpPr>
        <p:spPr>
          <a:xfrm>
            <a:off x="425449" y="1103313"/>
            <a:ext cx="8286063" cy="170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50" y="2976563"/>
            <a:ext cx="4032000" cy="169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6"/>
          </p:nvPr>
        </p:nvSpPr>
        <p:spPr>
          <a:xfrm>
            <a:off x="4675188" y="2976563"/>
            <a:ext cx="4032000" cy="169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43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ild 1-spaltig mit Texten darunter 2-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50" y="2976563"/>
            <a:ext cx="4032000" cy="166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6"/>
          </p:nvPr>
        </p:nvSpPr>
        <p:spPr>
          <a:xfrm>
            <a:off x="4675188" y="2976563"/>
            <a:ext cx="4032000" cy="166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422275" y="1103313"/>
            <a:ext cx="8285163" cy="17018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ext 1x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6"/>
          <p:cNvSpPr>
            <a:spLocks noGrp="1"/>
          </p:cNvSpPr>
          <p:nvPr>
            <p:ph sz="quarter" idx="13"/>
          </p:nvPr>
        </p:nvSpPr>
        <p:spPr>
          <a:xfrm>
            <a:off x="425449" y="1103313"/>
            <a:ext cx="8286063" cy="170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49" y="2976563"/>
            <a:ext cx="2628000" cy="166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6"/>
          </p:nvPr>
        </p:nvSpPr>
        <p:spPr>
          <a:xfrm>
            <a:off x="3254481" y="2976563"/>
            <a:ext cx="2628000" cy="1659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7"/>
          </p:nvPr>
        </p:nvSpPr>
        <p:spPr>
          <a:xfrm>
            <a:off x="6083512" y="2976563"/>
            <a:ext cx="2628000" cy="1659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60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ild 3-spaltig &amp; Text darunter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>
          <a:xfrm>
            <a:off x="3253618" y="1105168"/>
            <a:ext cx="2628900" cy="169994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8"/>
          </p:nvPr>
        </p:nvSpPr>
        <p:spPr>
          <a:xfrm>
            <a:off x="6089650" y="1105168"/>
            <a:ext cx="2628900" cy="169994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17587" y="1105167"/>
            <a:ext cx="2628900" cy="169994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Inhaltsplatzhalter 6"/>
          <p:cNvSpPr>
            <a:spLocks noGrp="1"/>
          </p:cNvSpPr>
          <p:nvPr>
            <p:ph sz="quarter" idx="15"/>
          </p:nvPr>
        </p:nvSpPr>
        <p:spPr>
          <a:xfrm>
            <a:off x="425449" y="2976563"/>
            <a:ext cx="2628000" cy="1697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Inhaltsplatzhalter 6"/>
          <p:cNvSpPr>
            <a:spLocks noGrp="1"/>
          </p:cNvSpPr>
          <p:nvPr>
            <p:ph sz="quarter" idx="16"/>
          </p:nvPr>
        </p:nvSpPr>
        <p:spPr>
          <a:xfrm>
            <a:off x="3254481" y="2976562"/>
            <a:ext cx="2628000" cy="1697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6" name="Inhaltsplatzhalter 6"/>
          <p:cNvSpPr>
            <a:spLocks noGrp="1"/>
          </p:cNvSpPr>
          <p:nvPr>
            <p:ph sz="quarter" idx="20"/>
          </p:nvPr>
        </p:nvSpPr>
        <p:spPr>
          <a:xfrm>
            <a:off x="6083512" y="2976563"/>
            <a:ext cx="2628000" cy="1697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5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49" y="1103314"/>
            <a:ext cx="2628000" cy="3563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6"/>
          </p:nvPr>
        </p:nvSpPr>
        <p:spPr>
          <a:xfrm>
            <a:off x="3254481" y="1103314"/>
            <a:ext cx="2628000" cy="3563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7"/>
          </p:nvPr>
        </p:nvSpPr>
        <p:spPr>
          <a:xfrm>
            <a:off x="6083512" y="1103314"/>
            <a:ext cx="2628000" cy="3563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44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ild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22275" y="1103313"/>
            <a:ext cx="2628000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251849" y="1103313"/>
            <a:ext cx="2628000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081422" y="1103313"/>
            <a:ext cx="2628000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25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ext 1-spaltig &amp; Bilder 2x2-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8"/>
          <p:cNvSpPr>
            <a:spLocks noGrp="1"/>
          </p:cNvSpPr>
          <p:nvPr>
            <p:ph sz="quarter" idx="13"/>
          </p:nvPr>
        </p:nvSpPr>
        <p:spPr>
          <a:xfrm>
            <a:off x="419871" y="1102519"/>
            <a:ext cx="2633304" cy="3564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094413" y="1103314"/>
            <a:ext cx="2614612" cy="170179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5"/>
          </p:nvPr>
        </p:nvSpPr>
        <p:spPr>
          <a:xfrm>
            <a:off x="6094413" y="2976563"/>
            <a:ext cx="2624137" cy="16843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6"/>
          </p:nvPr>
        </p:nvSpPr>
        <p:spPr>
          <a:xfrm>
            <a:off x="3262313" y="1102520"/>
            <a:ext cx="2616200" cy="170259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/>
          </p:nvPr>
        </p:nvSpPr>
        <p:spPr>
          <a:xfrm>
            <a:off x="3262313" y="2984500"/>
            <a:ext cx="2616200" cy="16764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9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ilder 3x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094413" y="1103314"/>
            <a:ext cx="2614612" cy="170179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5"/>
          </p:nvPr>
        </p:nvSpPr>
        <p:spPr>
          <a:xfrm>
            <a:off x="6094413" y="2976563"/>
            <a:ext cx="2624137" cy="16843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6"/>
          </p:nvPr>
        </p:nvSpPr>
        <p:spPr>
          <a:xfrm>
            <a:off x="3262313" y="1102520"/>
            <a:ext cx="2616200" cy="170259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/>
          </p:nvPr>
        </p:nvSpPr>
        <p:spPr>
          <a:xfrm>
            <a:off x="3262313" y="2984500"/>
            <a:ext cx="2616200" cy="16764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25048" y="1103314"/>
            <a:ext cx="2616200" cy="170259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9"/>
          </p:nvPr>
        </p:nvSpPr>
        <p:spPr>
          <a:xfrm>
            <a:off x="425048" y="2985294"/>
            <a:ext cx="2616200" cy="16764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34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extfeld mit 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25054" y="1102519"/>
            <a:ext cx="8286459" cy="27391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22275" y="4062413"/>
            <a:ext cx="8289925" cy="604837"/>
          </a:xfrm>
          <a:solidFill>
            <a:schemeClr val="accent1"/>
          </a:solidFill>
        </p:spPr>
        <p:txBody>
          <a:bodyPr lIns="36000" tIns="36000"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0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5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Herzlich 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3999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2" name="Rechteck 1"/>
          <p:cNvSpPr/>
          <p:nvPr userDrawn="1"/>
        </p:nvSpPr>
        <p:spPr>
          <a:xfrm>
            <a:off x="0" y="1030022"/>
            <a:ext cx="9144002" cy="31280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10" name="Picture 7" descr="woehler-balke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204"/>
            <a:ext cx="9144000" cy="135636"/>
          </a:xfrm>
          <a:prstGeom prst="rect">
            <a:avLst/>
          </a:prstGeom>
        </p:spPr>
      </p:pic>
      <p:pic>
        <p:nvPicPr>
          <p:cNvPr id="8" name="Picture 7" descr="woehler-balke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090289"/>
            <a:ext cx="9144000" cy="135636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2197099"/>
            <a:ext cx="8291530" cy="1865313"/>
          </a:xfrm>
        </p:spPr>
        <p:txBody>
          <a:bodyPr/>
          <a:lstStyle>
            <a:lvl1pPr marL="0" indent="0" algn="ctr">
              <a:buNone/>
              <a:defRPr sz="2800" b="1" cap="none" baseline="0"/>
            </a:lvl1pPr>
            <a:lvl2pPr marL="267891" indent="0">
              <a:buNone/>
              <a:defRPr/>
            </a:lvl2pPr>
            <a:lvl3pPr marL="535782" indent="0">
              <a:buNone/>
              <a:defRPr/>
            </a:lvl3pPr>
            <a:lvl4pPr marL="809625" indent="0">
              <a:buNone/>
              <a:defRPr/>
            </a:lvl4pPr>
            <a:lvl5pPr marL="1077516" indent="0">
              <a:buNone/>
              <a:defRPr/>
            </a:lvl5pPr>
          </a:lstStyle>
          <a:p>
            <a:pPr lvl="0"/>
            <a:r>
              <a:rPr lang="de-DE" dirty="0" smtClean="0"/>
              <a:t>Name Gast</a:t>
            </a:r>
            <a:endParaRPr lang="de-DE" dirty="0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423864" y="1104660"/>
            <a:ext cx="8296275" cy="109243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/>
            <a:r>
              <a:rPr lang="de-DE" sz="3600" b="1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Herzlich willkommen</a:t>
            </a:r>
            <a:endParaRPr lang="de-DE" sz="3600" b="1" cap="all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466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64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roduktbild mi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29107"/>
            <a:ext cx="9144000" cy="37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665496" cy="476951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marL="0" indent="0" algn="ctr">
              <a:buFontTx/>
              <a:buNone/>
              <a:defRPr sz="1100" b="0" i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Hintergrundbild</a:t>
            </a:r>
            <a:endParaRPr lang="en-US"/>
          </a:p>
        </p:txBody>
      </p:sp>
      <p:sp>
        <p:nvSpPr>
          <p:cNvPr id="8" name="Content Placeholder 27"/>
          <p:cNvSpPr>
            <a:spLocks noGrp="1"/>
          </p:cNvSpPr>
          <p:nvPr>
            <p:ph sz="quarter" idx="18" hasCustomPrompt="1"/>
          </p:nvPr>
        </p:nvSpPr>
        <p:spPr>
          <a:xfrm>
            <a:off x="4665497" y="3021505"/>
            <a:ext cx="4053054" cy="164574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>
              <a:defRPr lang="en-US" sz="1400" dirty="0">
                <a:solidFill>
                  <a:srgbClr val="ECECEC"/>
                </a:solidFill>
              </a:defRPr>
            </a:lvl1pPr>
          </a:lstStyle>
          <a:p>
            <a:pPr marL="0" lvl="0" indent="0" algn="ctr" defTabSz="342900">
              <a:buNone/>
            </a:pPr>
            <a:r>
              <a:rPr lang="de-DE" dirty="0" smtClean="0"/>
              <a:t>Rahmen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764133" y="3104645"/>
            <a:ext cx="3853173" cy="314602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>
              <a:defRPr lang="en-US" sz="1400" b="0" kern="1200" cap="all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Seitentitel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764132" y="3419248"/>
            <a:ext cx="3853174" cy="1145438"/>
          </a:xfrm>
          <a:prstGeom prst="rect">
            <a:avLst/>
          </a:prstGeom>
        </p:spPr>
        <p:txBody>
          <a:bodyPr lIns="0" tIns="27000" rIns="0" bIns="0" anchor="t">
            <a:no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100" b="0" i="0" baseline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9"/>
          </p:nvPr>
        </p:nvSpPr>
        <p:spPr>
          <a:xfrm>
            <a:off x="4500780" y="2854923"/>
            <a:ext cx="28800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4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Vollbild mit Info und Logo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marL="0" indent="0" algn="ctr">
              <a:buFontTx/>
              <a:buNone/>
              <a:defRPr sz="1100" b="0" i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Hintergrundbild</a:t>
            </a:r>
            <a:endParaRPr lang="en-US"/>
          </a:p>
        </p:txBody>
      </p:sp>
      <p:sp>
        <p:nvSpPr>
          <p:cNvPr id="8" name="Content Placeholder 27"/>
          <p:cNvSpPr>
            <a:spLocks noGrp="1"/>
          </p:cNvSpPr>
          <p:nvPr>
            <p:ph sz="quarter" idx="18" hasCustomPrompt="1"/>
          </p:nvPr>
        </p:nvSpPr>
        <p:spPr>
          <a:xfrm>
            <a:off x="4665497" y="3021505"/>
            <a:ext cx="4053054" cy="1645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lvl1pPr marL="0" indent="0">
              <a:buNone/>
              <a:defRPr lang="en-US" sz="1400" dirty="0">
                <a:solidFill>
                  <a:schemeClr val="lt1"/>
                </a:solidFill>
              </a:defRPr>
            </a:lvl1pPr>
          </a:lstStyle>
          <a:p>
            <a:pPr marL="0" lvl="0" algn="ctr" defTabSz="342900"/>
            <a:r>
              <a:rPr lang="de-DE" dirty="0" smtClean="0"/>
              <a:t>Rahmen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764133" y="3104645"/>
            <a:ext cx="3853173" cy="31460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>
              <a:defRPr lang="en-US" sz="1400" b="0" kern="1200" cap="all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Seitentitel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764132" y="3419248"/>
            <a:ext cx="3853174" cy="1145438"/>
          </a:xfrm>
          <a:prstGeom prst="rect">
            <a:avLst/>
          </a:prstGeom>
        </p:spPr>
        <p:txBody>
          <a:bodyPr lIns="0" tIns="27000" rIns="0" bIns="0" anchor="t">
            <a:no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100" b="0" i="0" baseline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9"/>
          </p:nvPr>
        </p:nvSpPr>
        <p:spPr>
          <a:xfrm>
            <a:off x="4500780" y="2854923"/>
            <a:ext cx="28800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4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Vollbild mit Info und Logo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73835" y="-49265"/>
            <a:ext cx="9284508" cy="5238611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>
              <a:buFontTx/>
              <a:buNone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Hintergrundbild</a:t>
            </a:r>
            <a:endParaRPr lang="en-US"/>
          </a:p>
        </p:txBody>
      </p:sp>
      <p:sp>
        <p:nvSpPr>
          <p:cNvPr id="9" name="Content Placeholder 27"/>
          <p:cNvSpPr>
            <a:spLocks noGrp="1"/>
          </p:cNvSpPr>
          <p:nvPr>
            <p:ph sz="quarter" idx="18" hasCustomPrompt="1"/>
          </p:nvPr>
        </p:nvSpPr>
        <p:spPr>
          <a:xfrm>
            <a:off x="4665497" y="3021505"/>
            <a:ext cx="4053054" cy="1645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marL="0" indent="0">
              <a:buNone/>
              <a:defRPr lang="en-US" sz="1400" dirty="0">
                <a:solidFill>
                  <a:schemeClr val="lt1"/>
                </a:solidFill>
              </a:defRPr>
            </a:lvl1pPr>
          </a:lstStyle>
          <a:p>
            <a:pPr marL="0" lvl="0" algn="ctr" defTabSz="342900"/>
            <a:r>
              <a:rPr lang="de-DE" dirty="0" smtClean="0"/>
              <a:t>Rahmen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764133" y="3104645"/>
            <a:ext cx="3853173" cy="31460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400" b="0" cap="all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Seitentitel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64132" y="3419248"/>
            <a:ext cx="3853174" cy="1145438"/>
          </a:xfrm>
          <a:prstGeom prst="rect">
            <a:avLst/>
          </a:prstGeom>
        </p:spPr>
        <p:txBody>
          <a:bodyPr lIns="0" tIns="27000" rIns="0" bIns="0" anchor="t">
            <a:no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100" b="0" i="0" baseline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4500780" y="2854923"/>
            <a:ext cx="28800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Hintergrund mit blauem Wöhl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marL="0" indent="0" algn="ctr">
              <a:buFontTx/>
              <a:buNone/>
              <a:defRPr sz="1100" b="0" i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Hintergrundbild</a:t>
            </a:r>
            <a:endParaRPr lang="en-US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3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Hintergrund mit weißem Wöhl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73835" y="-49265"/>
            <a:ext cx="9284508" cy="5238611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>
              <a:buFontTx/>
              <a:buNone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Hintergrundbild</a:t>
            </a:r>
            <a:endParaRPr lang="en-US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4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Zeitstrahl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Picture 24" descr="woehler-bildschatt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9" y="2588577"/>
            <a:ext cx="3282524" cy="144021"/>
          </a:xfrm>
          <a:prstGeom prst="rect">
            <a:avLst/>
          </a:prstGeom>
        </p:spPr>
      </p:pic>
      <p:sp>
        <p:nvSpPr>
          <p:cNvPr id="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38117" y="1134301"/>
            <a:ext cx="2867248" cy="14542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400" b="0" i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err="1" smtClean="0"/>
              <a:t>Foto</a:t>
            </a:r>
            <a:endParaRPr lang="en-US"/>
          </a:p>
        </p:txBody>
      </p:sp>
      <p:pic>
        <p:nvPicPr>
          <p:cNvPr id="8" name="Picture 28" descr="woehler-bildschatt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62" y="2588577"/>
            <a:ext cx="3282524" cy="144021"/>
          </a:xfrm>
          <a:prstGeom prst="rect">
            <a:avLst/>
          </a:prstGeom>
        </p:spPr>
      </p:pic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43290" y="1134301"/>
            <a:ext cx="2867248" cy="14542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400" b="0" i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err="1" smtClean="0"/>
              <a:t>Foto</a:t>
            </a:r>
            <a:endParaRPr lang="en-US"/>
          </a:p>
        </p:txBody>
      </p:sp>
      <p:pic>
        <p:nvPicPr>
          <p:cNvPr id="10" name="Picture 21" descr="woehler-geschichte-massband-verlauf.png"/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15530"/>
            <a:ext cx="9144000" cy="2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Zeitstrahl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Picture 21" descr="woehler-geschichte-massband-verlauf.png"/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15530"/>
            <a:ext cx="9144000" cy="217205"/>
          </a:xfrm>
          <a:prstGeom prst="rect">
            <a:avLst/>
          </a:prstGeom>
        </p:spPr>
      </p:pic>
      <p:pic>
        <p:nvPicPr>
          <p:cNvPr id="11" name="Picture 24" descr="woehler-bildschatte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94" y="2588577"/>
            <a:ext cx="3282524" cy="144021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2898622" y="1134301"/>
            <a:ext cx="2867248" cy="14542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400" b="0" i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err="1" smtClean="0"/>
              <a:t>Foto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bschlussfoli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4" name="Rectangle 1"/>
          <p:cNvSpPr/>
          <p:nvPr userDrawn="1"/>
        </p:nvSpPr>
        <p:spPr>
          <a:xfrm>
            <a:off x="423529" y="2835289"/>
            <a:ext cx="6174121" cy="183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23666" y="3020263"/>
            <a:ext cx="2745148" cy="172865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>
              <a:defRPr sz="14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NeueLT Std Cn"/>
              </a:defRPr>
            </a:lvl1pPr>
          </a:lstStyle>
          <a:p>
            <a:r>
              <a:rPr lang="de-DE" dirty="0" smtClean="0"/>
              <a:t>VERABSCHIEDUNG/Thema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723666" y="3312109"/>
            <a:ext cx="2745148" cy="143074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1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22443" y="3020672"/>
            <a:ext cx="1020428" cy="12863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900" b="0" i="0">
                <a:solidFill>
                  <a:srgbClr val="595959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Mitarbeiterfoto</a:t>
            </a:r>
            <a:endParaRPr lang="en-US"/>
          </a:p>
        </p:txBody>
      </p:sp>
      <p:sp>
        <p:nvSpPr>
          <p:cNvPr id="13" name="Rechteck 12"/>
          <p:cNvSpPr/>
          <p:nvPr userDrawn="1"/>
        </p:nvSpPr>
        <p:spPr>
          <a:xfrm>
            <a:off x="4907617" y="4187777"/>
            <a:ext cx="1425600" cy="238527"/>
          </a:xfrm>
          <a:prstGeom prst="rect">
            <a:avLst/>
          </a:prstGeom>
        </p:spPr>
        <p:txBody>
          <a:bodyPr wrap="square" lIns="0" tIns="34290" rIns="0" bIns="34290">
            <a:spAutoFit/>
          </a:bodyPr>
          <a:lstStyle/>
          <a:p>
            <a:pPr lvl="0" algn="ctr"/>
            <a:r>
              <a:rPr lang="en-US" sz="11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www.woehler.de</a:t>
            </a:r>
            <a:endParaRPr lang="en-US" sz="9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723666" y="3727782"/>
            <a:ext cx="2745148" cy="570082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1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/>
              </a:defRPr>
            </a:lvl1pPr>
          </a:lstStyle>
          <a:p>
            <a:pPr lvl="0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Wöhler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Messgeräte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Kehrgeräte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GmbH</a:t>
            </a:r>
          </a:p>
          <a:p>
            <a:pPr lvl="0"/>
            <a:r>
              <a:rPr lang="en-US" b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Schützenstraße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41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·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33181 Bad Wünnenberg</a:t>
            </a: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Tel.: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+49 2953 73-100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· Fax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+49 2953 7396-100</a:t>
            </a: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E-Mail: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info@woehler.de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723654" y="3465228"/>
            <a:ext cx="2745148" cy="143074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Abteilung</a:t>
            </a:r>
            <a:endParaRPr lang="en-US" dirty="0" smtClean="0"/>
          </a:p>
        </p:txBody>
      </p:sp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530947" y="280683"/>
            <a:ext cx="1188000" cy="270001"/>
          </a:xfrm>
          <a:prstGeom prst="rect">
            <a:avLst/>
          </a:prstGeom>
        </p:spPr>
      </p:pic>
      <p:sp>
        <p:nvSpPr>
          <p:cNvPr id="21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0954" y="2672239"/>
            <a:ext cx="288000" cy="288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24" y="3092392"/>
            <a:ext cx="1095385" cy="10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20" name="Rectangle 1"/>
          <p:cNvSpPr/>
          <p:nvPr userDrawn="1"/>
        </p:nvSpPr>
        <p:spPr>
          <a:xfrm>
            <a:off x="423529" y="2835289"/>
            <a:ext cx="6174121" cy="183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4907617" y="4187777"/>
            <a:ext cx="1425600" cy="238527"/>
          </a:xfrm>
          <a:prstGeom prst="rect">
            <a:avLst/>
          </a:prstGeom>
        </p:spPr>
        <p:txBody>
          <a:bodyPr wrap="square" lIns="0" tIns="34290" rIns="0" bIns="34290">
            <a:spAutoFit/>
          </a:bodyPr>
          <a:lstStyle/>
          <a:p>
            <a:pPr lvl="0" algn="ctr"/>
            <a:r>
              <a:rPr lang="en-US" sz="11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www.woehler.de</a:t>
            </a:r>
            <a:endParaRPr lang="en-US" sz="9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1792" y="3020263"/>
            <a:ext cx="3838536" cy="172865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>
              <a:defRPr sz="14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NeueLT Std Cn"/>
              </a:defRPr>
            </a:lvl1pPr>
          </a:lstStyle>
          <a:p>
            <a:r>
              <a:rPr lang="de-DE" dirty="0" smtClean="0"/>
              <a:t>VERABSCHIEDUNG/Thema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21792" y="3312109"/>
            <a:ext cx="3838536" cy="143074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1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21792" y="3727782"/>
            <a:ext cx="3838536" cy="570082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1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/>
              </a:defRPr>
            </a:lvl1pPr>
          </a:lstStyle>
          <a:p>
            <a:pPr lvl="0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Wöhler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Messgeräte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Kehrgeräte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GmbH</a:t>
            </a:r>
          </a:p>
          <a:p>
            <a:pPr lvl="0"/>
            <a:r>
              <a:rPr lang="en-US" b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Schützenstraße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41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·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33181 Bad Wünnenberg</a:t>
            </a: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Tel.: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+49 2953 73-100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· Fax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+49 2953 7396-100</a:t>
            </a: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E-Mail: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info@woehler.de</a:t>
            </a:r>
          </a:p>
          <a:p>
            <a:pPr lvl="0"/>
            <a:endParaRPr lang="en-US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21780" y="3465228"/>
            <a:ext cx="3838536" cy="143074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Abteilung</a:t>
            </a:r>
            <a:endParaRPr lang="en-US" dirty="0" smtClean="0"/>
          </a:p>
        </p:txBody>
      </p:sp>
      <p:pic>
        <p:nvPicPr>
          <p:cNvPr id="21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530947" y="280683"/>
            <a:ext cx="1188000" cy="270001"/>
          </a:xfrm>
          <a:prstGeom prst="rect">
            <a:avLst/>
          </a:prstGeom>
        </p:spPr>
      </p:pic>
      <p:sp>
        <p:nvSpPr>
          <p:cNvPr id="22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0954" y="2672239"/>
            <a:ext cx="288000" cy="288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24" y="3092392"/>
            <a:ext cx="1095385" cy="10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 Herzlich 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3999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2" name="Rechteck 1"/>
          <p:cNvSpPr/>
          <p:nvPr userDrawn="1"/>
        </p:nvSpPr>
        <p:spPr>
          <a:xfrm>
            <a:off x="0" y="1030022"/>
            <a:ext cx="9144002" cy="31280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10" name="Picture 7" descr="woehler-balke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204"/>
            <a:ext cx="9144000" cy="135636"/>
          </a:xfrm>
          <a:prstGeom prst="rect">
            <a:avLst/>
          </a:prstGeom>
        </p:spPr>
      </p:pic>
      <p:pic>
        <p:nvPicPr>
          <p:cNvPr id="8" name="Picture 7" descr="woehler-balke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090289"/>
            <a:ext cx="9144000" cy="135636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1562101"/>
            <a:ext cx="8291530" cy="2500312"/>
          </a:xfrm>
        </p:spPr>
        <p:txBody>
          <a:bodyPr lIns="0"/>
          <a:lstStyle>
            <a:lvl1pPr marL="0" indent="0" algn="l">
              <a:buNone/>
              <a:defRPr sz="2800" b="1" cap="none" baseline="0"/>
            </a:lvl1pPr>
            <a:lvl2pPr marL="267891" indent="0">
              <a:buNone/>
              <a:defRPr/>
            </a:lvl2pPr>
            <a:lvl3pPr marL="535782" indent="0">
              <a:buNone/>
              <a:defRPr/>
            </a:lvl3pPr>
            <a:lvl4pPr marL="809625" indent="0">
              <a:buNone/>
              <a:defRPr/>
            </a:lvl4pPr>
            <a:lvl5pPr marL="1077516" indent="0">
              <a:buNone/>
              <a:defRPr/>
            </a:lvl5pPr>
          </a:lstStyle>
          <a:p>
            <a:pPr lvl="0"/>
            <a:r>
              <a:rPr lang="de-DE" dirty="0" smtClean="0"/>
              <a:t>Name Gast</a:t>
            </a:r>
            <a:endParaRPr lang="de-DE" dirty="0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7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-Biblioth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1166648" y="1191873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smtClean="0">
                <a:solidFill>
                  <a:schemeClr val="bg1"/>
                </a:solidFill>
              </a:rPr>
              <a:t>CHART-BIBLIOTHEK</a:t>
            </a:r>
            <a:endParaRPr lang="de-DE" sz="4000" b="1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618008" y="2030599"/>
            <a:ext cx="79079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olidFill>
                  <a:schemeClr val="bg1"/>
                </a:solidFill>
              </a:rPr>
              <a:t>Um die Dateigröße der Masterpräsentation gering zu halten, </a:t>
            </a:r>
            <a:br>
              <a:rPr lang="de-DE" baseline="0" dirty="0" smtClean="0">
                <a:solidFill>
                  <a:schemeClr val="bg1"/>
                </a:solidFill>
              </a:rPr>
            </a:br>
            <a:r>
              <a:rPr lang="de-DE" baseline="0" dirty="0" smtClean="0">
                <a:solidFill>
                  <a:schemeClr val="bg1"/>
                </a:solidFill>
              </a:rPr>
              <a:t>sind weitere Folien dieser Art in einer separaten Datei abgespeichert.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Die nachfolgenden Folien </a:t>
            </a:r>
            <a:r>
              <a:rPr lang="de-DE" baseline="0" dirty="0" smtClean="0">
                <a:solidFill>
                  <a:schemeClr val="bg1"/>
                </a:solidFill>
              </a:rPr>
              <a:t>können über anklicken der Folie, drücken von „Strg + A“ und anschließend „Strg + C“ kopiert und auf der gewünschten Folie über „Strg + V“ eingefügt werden. Leider bietet PowerPoint für diese Grafikelemente keine Platzhalter an.</a:t>
            </a:r>
          </a:p>
          <a:p>
            <a:pPr algn="ctr"/>
            <a:endParaRPr lang="de-DE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6"/>
          <p:cNvGrpSpPr>
            <a:grpSpLocks/>
          </p:cNvGrpSpPr>
          <p:nvPr userDrawn="1"/>
        </p:nvGrpSpPr>
        <p:grpSpPr bwMode="auto">
          <a:xfrm>
            <a:off x="422275" y="1100611"/>
            <a:ext cx="5456238" cy="461489"/>
            <a:chOff x="453200" y="1356360"/>
            <a:chExt cx="6599145" cy="2105790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453200" y="1357300"/>
              <a:ext cx="6599145" cy="2104850"/>
            </a:xfrm>
            <a:prstGeom prst="homePlate">
              <a:avLst>
                <a:gd name="adj" fmla="val 1984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457200" y="1356360"/>
              <a:ext cx="566031" cy="2105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/>
              <a:r>
                <a:rPr lang="de-DE" altLang="de-DE"/>
                <a:t>1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110199" y="1729621"/>
              <a:ext cx="5724477" cy="140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r>
                <a:rPr lang="de-DE" altLang="de-DE" smtClean="0">
                  <a:solidFill>
                    <a:schemeClr val="tx1"/>
                  </a:solidFill>
                </a:rPr>
                <a:t>Thema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pieren 16"/>
          <p:cNvGrpSpPr>
            <a:grpSpLocks/>
          </p:cNvGrpSpPr>
          <p:nvPr userDrawn="1"/>
        </p:nvGrpSpPr>
        <p:grpSpPr bwMode="auto">
          <a:xfrm>
            <a:off x="422275" y="1732254"/>
            <a:ext cx="5452931" cy="458496"/>
            <a:chOff x="453200" y="1356360"/>
            <a:chExt cx="7468919" cy="2092133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453200" y="1357300"/>
              <a:ext cx="7468919" cy="2091193"/>
            </a:xfrm>
            <a:prstGeom prst="homePlate">
              <a:avLst>
                <a:gd name="adj" fmla="val 19845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57200" y="1356360"/>
              <a:ext cx="641023" cy="20921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/>
              <a:r>
                <a:rPr lang="de-DE" altLang="de-DE"/>
                <a:t>1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110199" y="1696242"/>
              <a:ext cx="6565412" cy="140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r>
                <a:rPr lang="de-DE" altLang="de-DE" smtClean="0">
                  <a:solidFill>
                    <a:schemeClr val="accent5"/>
                  </a:solidFill>
                </a:rPr>
                <a:t>Thema</a:t>
              </a:r>
              <a:endParaRPr lang="de-DE" altLang="de-DE">
                <a:solidFill>
                  <a:schemeClr val="accent5"/>
                </a:solidFill>
              </a:endParaRPr>
            </a:p>
          </p:txBody>
        </p:sp>
      </p:grp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6094413" y="1100611"/>
            <a:ext cx="2624137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75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28600946"/>
              </p:ext>
            </p:extLst>
          </p:nvPr>
        </p:nvGraphicFramePr>
        <p:xfrm>
          <a:off x="425450" y="1103313"/>
          <a:ext cx="8283972" cy="3487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662"/>
                <a:gridCol w="1380662"/>
                <a:gridCol w="1380662"/>
                <a:gridCol w="1380662"/>
                <a:gridCol w="1380662"/>
                <a:gridCol w="1380662"/>
              </a:tblGrid>
              <a:tr h="58126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</a:tr>
              <a:tr h="581268"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</a:tr>
              <a:tr h="581268"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</a:tr>
              <a:tr h="581268"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</a:tr>
              <a:tr h="581268"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</a:tr>
              <a:tr h="581268">
                <a:tc>
                  <a:txBody>
                    <a:bodyPr/>
                    <a:lstStyle/>
                    <a:p>
                      <a:r>
                        <a:rPr lang="de-DE" dirty="0" smtClean="0"/>
                        <a:t>Text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Text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7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rei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09331845"/>
              </p:ext>
            </p:extLst>
          </p:nvPr>
        </p:nvGraphicFramePr>
        <p:xfrm>
          <a:off x="1543508" y="1103313"/>
          <a:ext cx="7168692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0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reisdiagramm explod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949310970"/>
              </p:ext>
            </p:extLst>
          </p:nvPr>
        </p:nvGraphicFramePr>
        <p:xfrm>
          <a:off x="1543508" y="1103313"/>
          <a:ext cx="7168692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52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kendiagram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728302853"/>
              </p:ext>
            </p:extLst>
          </p:nvPr>
        </p:nvGraphicFramePr>
        <p:xfrm>
          <a:off x="425450" y="1103313"/>
          <a:ext cx="8286750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29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kendiagram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45138454"/>
              </p:ext>
            </p:extLst>
          </p:nvPr>
        </p:nvGraphicFramePr>
        <p:xfrm>
          <a:off x="425450" y="1103313"/>
          <a:ext cx="8286750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214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kendiagram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34516559"/>
              </p:ext>
            </p:extLst>
          </p:nvPr>
        </p:nvGraphicFramePr>
        <p:xfrm>
          <a:off x="425450" y="1103313"/>
          <a:ext cx="8286750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01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kendiagram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25119554"/>
              </p:ext>
            </p:extLst>
          </p:nvPr>
        </p:nvGraphicFramePr>
        <p:xfrm>
          <a:off x="425450" y="1103313"/>
          <a:ext cx="8286750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201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13061172"/>
              </p:ext>
            </p:extLst>
          </p:nvPr>
        </p:nvGraphicFramePr>
        <p:xfrm>
          <a:off x="425450" y="1103313"/>
          <a:ext cx="8286750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76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 mit Text &amp; Bild Logo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308232"/>
            <a:ext cx="9144000" cy="835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8" name="Picture 9" descr="woehler-balk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" y="3792209"/>
            <a:ext cx="9144000" cy="154305"/>
          </a:xfrm>
          <a:prstGeom prst="rect">
            <a:avLst/>
          </a:prstGeom>
        </p:spPr>
      </p:pic>
      <p:sp>
        <p:nvSpPr>
          <p:cNvPr id="1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25450" y="4434308"/>
            <a:ext cx="8288355" cy="227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900" b="0" i="0" baseline="0">
                <a:solidFill>
                  <a:srgbClr val="808080"/>
                </a:solidFill>
                <a:latin typeface="+mn-lt"/>
                <a:cs typeface="HelveticaNeueLT Std Cn"/>
              </a:defRPr>
            </a:lvl1pPr>
          </a:lstStyle>
          <a:p>
            <a:pPr lvl="0"/>
            <a:r>
              <a:rPr lang="de-DE" dirty="0" smtClean="0"/>
              <a:t>Referent, Abteilung, Ort, Datum</a:t>
            </a:r>
            <a:endParaRPr lang="en-US" dirty="0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3101" cy="379220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5450" y="4153065"/>
            <a:ext cx="8288355" cy="328164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2000" b="1" i="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NeueLT Std Cn"/>
              </a:defRPr>
            </a:lvl1pPr>
          </a:lstStyle>
          <a:p>
            <a:r>
              <a:rPr lang="de-DE" dirty="0" smtClean="0"/>
              <a:t>Titel der Präsentation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Quellenangaben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422274" y="3965714"/>
            <a:ext cx="8284997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/>
              <a:t>Bildquelle: </a:t>
            </a:r>
            <a:r>
              <a:rPr lang="de-DE" sz="800" baseline="0" dirty="0" smtClean="0"/>
              <a:t>Vollständiger Link </a:t>
            </a:r>
            <a:r>
              <a:rPr lang="de-DE" sz="800" dirty="0" smtClean="0"/>
              <a:t>| optional Fotograf</a:t>
            </a:r>
          </a:p>
          <a:p>
            <a:r>
              <a:rPr lang="de-DE" sz="800" dirty="0" smtClean="0"/>
              <a:t>Textquelle: Autor,</a:t>
            </a:r>
            <a:r>
              <a:rPr lang="de-DE" sz="800" baseline="0" dirty="0" smtClean="0"/>
              <a:t> Titel, Jahr, Seite </a:t>
            </a:r>
          </a:p>
          <a:p>
            <a:r>
              <a:rPr lang="de-DE" sz="800" baseline="0" dirty="0" smtClean="0"/>
              <a:t>Internetquelle: Vollständiger Link</a:t>
            </a:r>
          </a:p>
          <a:p>
            <a:endParaRPr lang="de-DE" sz="800" baseline="0" dirty="0" smtClean="0"/>
          </a:p>
          <a:p>
            <a:r>
              <a:rPr lang="de-DE" sz="800" baseline="0" dirty="0" smtClean="0"/>
              <a:t>Das Textfeld wird unterhalb des Bildes oder Textes bündig platziert. Hyperlinks werden entfernt.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21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381211"/>
              </p:ext>
            </p:extLst>
          </p:nvPr>
        </p:nvGraphicFramePr>
        <p:xfrm>
          <a:off x="7" y="0"/>
          <a:ext cx="9143993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  <a:gridCol w="212651"/>
              </a:tblGrid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   </a:t>
                      </a:r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7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Abschlussfolie mit Foto &amp; 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947" y="280683"/>
            <a:ext cx="1188000" cy="270001"/>
          </a:xfrm>
          <a:prstGeom prst="rect">
            <a:avLst/>
          </a:prstGeom>
        </p:spPr>
      </p:pic>
      <p:pic>
        <p:nvPicPr>
          <p:cNvPr id="1026" name="Picture 2" descr="C:\Users\a.dering\Desktop\Präsi Neu\Bilder\DANKE mit Schatten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5665" y="2973904"/>
            <a:ext cx="3184093" cy="10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/>
          <p:cNvSpPr/>
          <p:nvPr userDrawn="1"/>
        </p:nvSpPr>
        <p:spPr>
          <a:xfrm>
            <a:off x="422276" y="2973904"/>
            <a:ext cx="6206246" cy="1699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21508" y="3163351"/>
            <a:ext cx="2745148" cy="172865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>
              <a:defRPr sz="1400" b="0" i="0" cap="all" baseline="0">
                <a:solidFill>
                  <a:srgbClr val="0070C0"/>
                </a:solidFill>
                <a:latin typeface="+mj-lt"/>
                <a:cs typeface="HelveticaNeueLT Std Cn"/>
              </a:defRPr>
            </a:lvl1pPr>
          </a:lstStyle>
          <a:p>
            <a:r>
              <a:rPr lang="de-DE" dirty="0" smtClean="0"/>
              <a:t>VERABSCHIEDUNG/Thema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21508" y="3455197"/>
            <a:ext cx="2745148" cy="143074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1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85118" y="3163760"/>
            <a:ext cx="1020428" cy="12863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900" b="0" i="0">
                <a:solidFill>
                  <a:srgbClr val="595959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Mitarbeiterfoto</a:t>
            </a:r>
            <a:endParaRPr lang="en-US"/>
          </a:p>
        </p:txBody>
      </p:sp>
      <p:sp>
        <p:nvSpPr>
          <p:cNvPr id="13" name="Rechteck 12"/>
          <p:cNvSpPr/>
          <p:nvPr userDrawn="1"/>
        </p:nvSpPr>
        <p:spPr>
          <a:xfrm>
            <a:off x="4930537" y="4307012"/>
            <a:ext cx="1425600" cy="238527"/>
          </a:xfrm>
          <a:prstGeom prst="rect">
            <a:avLst/>
          </a:prstGeom>
        </p:spPr>
        <p:txBody>
          <a:bodyPr wrap="square" lIns="0" tIns="34290" rIns="0" bIns="34290">
            <a:spAutoFit/>
          </a:bodyPr>
          <a:lstStyle/>
          <a:p>
            <a:pPr lvl="0" algn="ctr"/>
            <a:r>
              <a:rPr lang="en-US" sz="11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www.woehler.de</a:t>
            </a:r>
            <a:endParaRPr lang="en-US" sz="9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21508" y="3870870"/>
            <a:ext cx="2745148" cy="570082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1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/>
              </a:defRPr>
            </a:lvl1pPr>
          </a:lstStyle>
          <a:p>
            <a:pPr lvl="0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Wöhler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Messgeräte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Kehrgeräte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GmbH</a:t>
            </a:r>
          </a:p>
          <a:p>
            <a:pPr lvl="0"/>
            <a:r>
              <a:rPr lang="en-US" b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Schützenstraße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41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·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33181 Bad Wünnenberg</a:t>
            </a: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Tel.: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+49 2953 73-100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· Fax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+49 2953 7396-100</a:t>
            </a: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E-Mail: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info@woehler.de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21496" y="3608316"/>
            <a:ext cx="2745148" cy="143074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Abteilung</a:t>
            </a:r>
            <a:endParaRPr lang="en-US" dirty="0" smtClean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43403" y="2815327"/>
            <a:ext cx="288000" cy="288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644" y="3179844"/>
            <a:ext cx="1095385" cy="10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" y="0"/>
            <a:ext cx="9143999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3" name="Grafik 12" descr="Lineal_Digita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" y="4936829"/>
            <a:ext cx="9143999" cy="205946"/>
          </a:xfrm>
          <a:prstGeom prst="rect">
            <a:avLst/>
          </a:prstGeom>
          <a:noFill/>
        </p:spPr>
      </p:pic>
      <p:pic>
        <p:nvPicPr>
          <p:cNvPr id="15" name="Grafik 14" descr="wöhler.techn.n.m._logo_4c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11017" y="1531437"/>
            <a:ext cx="4321969" cy="17359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/>
          <p:nvPr userDrawn="1"/>
        </p:nvSpPr>
        <p:spPr>
          <a:xfrm>
            <a:off x="3" y="0"/>
            <a:ext cx="9143999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6" name="Grafik 5" descr="Lineal_Digita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" y="4936829"/>
            <a:ext cx="9143999" cy="205946"/>
          </a:xfrm>
          <a:prstGeom prst="rect">
            <a:avLst/>
          </a:prstGeom>
          <a:noFill/>
        </p:spPr>
      </p:pic>
      <p:pic>
        <p:nvPicPr>
          <p:cNvPr id="7" name="Grafik 6" descr="wöhler.techn.n.m._logo_4c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411017" y="1531437"/>
            <a:ext cx="4321969" cy="1735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2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ehler-balk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3219"/>
            <a:ext cx="9144000" cy="154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1" name="Rectangle 10"/>
          <p:cNvSpPr/>
          <p:nvPr/>
        </p:nvSpPr>
        <p:spPr>
          <a:xfrm>
            <a:off x="3" y="2"/>
            <a:ext cx="9143999" cy="3795622"/>
          </a:xfrm>
          <a:prstGeom prst="rect">
            <a:avLst/>
          </a:prstGeom>
          <a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5" name="Grafik 14" descr="wöhler.techn.n.m._logo_4c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19642" y="1010444"/>
            <a:ext cx="4321969" cy="173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Lineal_Digita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" y="3589678"/>
            <a:ext cx="9143999" cy="205946"/>
          </a:xfrm>
          <a:prstGeom prst="rect">
            <a:avLst/>
          </a:prstGeom>
          <a:noFill/>
        </p:spPr>
      </p:pic>
      <p:pic>
        <p:nvPicPr>
          <p:cNvPr id="9" name="Picture 9" descr="woehler-balk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" y="3792209"/>
            <a:ext cx="9144000" cy="1543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5450" y="4153065"/>
            <a:ext cx="8288355" cy="328164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2000" b="1" i="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NeueLT Std Cn"/>
              </a:defRPr>
            </a:lvl1pPr>
          </a:lstStyle>
          <a:p>
            <a:r>
              <a:rPr lang="de-DE" dirty="0" smtClean="0"/>
              <a:t>Titel der Präsentation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25450" y="4434308"/>
            <a:ext cx="8288355" cy="227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900" b="0" i="0" baseline="0">
                <a:solidFill>
                  <a:srgbClr val="808080"/>
                </a:solidFill>
                <a:latin typeface="+mn-lt"/>
                <a:cs typeface="HelveticaNeueLT Std Cn"/>
              </a:defRPr>
            </a:lvl1pPr>
          </a:lstStyle>
          <a:p>
            <a:pPr lvl="0"/>
            <a:r>
              <a:rPr lang="de-DE" dirty="0" smtClean="0"/>
              <a:t>Referent, Abteilung, Ort, Datum</a:t>
            </a:r>
            <a:endParaRPr lang="en-US" dirty="0"/>
          </a:p>
        </p:txBody>
      </p:sp>
      <p:pic>
        <p:nvPicPr>
          <p:cNvPr id="16" name="Picture 9" descr="woehler-balk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3219"/>
            <a:ext cx="9144000" cy="154305"/>
          </a:xfrm>
          <a:prstGeom prst="rect">
            <a:avLst/>
          </a:prstGeom>
        </p:spPr>
      </p:pic>
      <p:sp>
        <p:nvSpPr>
          <p:cNvPr id="1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8" name="Rectangle 10"/>
          <p:cNvSpPr/>
          <p:nvPr userDrawn="1"/>
        </p:nvSpPr>
        <p:spPr>
          <a:xfrm>
            <a:off x="3" y="2"/>
            <a:ext cx="9143999" cy="3795622"/>
          </a:xfrm>
          <a:prstGeom prst="rect">
            <a:avLst/>
          </a:prstGeom>
          <a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9" name="Grafik 18" descr="wöhler.techn.n.m._logo_4c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419642" y="1010444"/>
            <a:ext cx="4321969" cy="173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rafik 19" descr="Lineal_Digital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3" y="3589678"/>
            <a:ext cx="9143999" cy="205946"/>
          </a:xfrm>
          <a:prstGeom prst="rect">
            <a:avLst/>
          </a:prstGeom>
          <a:noFill/>
        </p:spPr>
      </p:pic>
      <p:pic>
        <p:nvPicPr>
          <p:cNvPr id="21" name="Picture 9" descr="woehler-balk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" y="3792209"/>
            <a:ext cx="9144000" cy="1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folie Herzlich 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" y="0"/>
            <a:ext cx="9143999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2" name="Rechteck 1"/>
          <p:cNvSpPr/>
          <p:nvPr/>
        </p:nvSpPr>
        <p:spPr>
          <a:xfrm>
            <a:off x="0" y="1030022"/>
            <a:ext cx="9144002" cy="31280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10" name="Picture 7" descr="woehler-balke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204"/>
            <a:ext cx="9144000" cy="135636"/>
          </a:xfrm>
          <a:prstGeom prst="rect">
            <a:avLst/>
          </a:prstGeom>
        </p:spPr>
      </p:pic>
      <p:pic>
        <p:nvPicPr>
          <p:cNvPr id="8" name="Picture 7" descr="woehler-balke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090289"/>
            <a:ext cx="9144000" cy="135636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2197099"/>
            <a:ext cx="8291530" cy="1865313"/>
          </a:xfrm>
        </p:spPr>
        <p:txBody>
          <a:bodyPr/>
          <a:lstStyle>
            <a:lvl1pPr marL="0" indent="0" algn="ctr">
              <a:buNone/>
              <a:defRPr sz="2800" b="1" cap="none" baseline="0"/>
            </a:lvl1pPr>
            <a:lvl2pPr marL="267891" indent="0">
              <a:buNone/>
              <a:defRPr/>
            </a:lvl2pPr>
            <a:lvl3pPr marL="535782" indent="0">
              <a:buNone/>
              <a:defRPr/>
            </a:lvl3pPr>
            <a:lvl4pPr marL="809625" indent="0">
              <a:buNone/>
              <a:defRPr/>
            </a:lvl4pPr>
            <a:lvl5pPr marL="1077516" indent="0">
              <a:buNone/>
              <a:defRPr/>
            </a:lvl5pPr>
          </a:lstStyle>
          <a:p>
            <a:pPr lvl="0"/>
            <a:r>
              <a:rPr lang="de-DE" dirty="0" smtClean="0"/>
              <a:t>Name Gast</a:t>
            </a:r>
            <a:endParaRPr lang="de-DE" dirty="0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23864" y="1104660"/>
            <a:ext cx="8296275" cy="109243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/>
            <a:r>
              <a:rPr lang="de-DE" sz="3600" b="1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Herzlich willkommen</a:t>
            </a:r>
            <a:endParaRPr lang="de-DE" sz="3600" b="1" cap="all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3" y="0"/>
            <a:ext cx="9143999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2" name="Rechteck 11"/>
          <p:cNvSpPr/>
          <p:nvPr userDrawn="1"/>
        </p:nvSpPr>
        <p:spPr>
          <a:xfrm>
            <a:off x="0" y="1030022"/>
            <a:ext cx="9144002" cy="31280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13" name="Picture 7" descr="woehler-balke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204"/>
            <a:ext cx="9144000" cy="135636"/>
          </a:xfrm>
          <a:prstGeom prst="rect">
            <a:avLst/>
          </a:prstGeom>
        </p:spPr>
      </p:pic>
      <p:pic>
        <p:nvPicPr>
          <p:cNvPr id="14" name="Picture 7" descr="woehler-balke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090289"/>
            <a:ext cx="9144000" cy="135636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423864" y="1104660"/>
            <a:ext cx="8296275" cy="109243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/>
            <a:r>
              <a:rPr lang="de-DE" sz="3600" b="1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Herzlich willkommen</a:t>
            </a:r>
            <a:endParaRPr lang="de-DE" sz="3600" b="1" cap="all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folie Herzlich 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" y="0"/>
            <a:ext cx="9143999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2" name="Rechteck 1"/>
          <p:cNvSpPr/>
          <p:nvPr/>
        </p:nvSpPr>
        <p:spPr>
          <a:xfrm>
            <a:off x="0" y="1030022"/>
            <a:ext cx="9144002" cy="31280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10" name="Picture 7" descr="woehler-balke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204"/>
            <a:ext cx="9144000" cy="135636"/>
          </a:xfrm>
          <a:prstGeom prst="rect">
            <a:avLst/>
          </a:prstGeom>
        </p:spPr>
      </p:pic>
      <p:pic>
        <p:nvPicPr>
          <p:cNvPr id="8" name="Picture 7" descr="woehler-balke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090289"/>
            <a:ext cx="9144000" cy="135636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1562101"/>
            <a:ext cx="8291530" cy="2500312"/>
          </a:xfrm>
        </p:spPr>
        <p:txBody>
          <a:bodyPr lIns="0"/>
          <a:lstStyle>
            <a:lvl1pPr marL="0" indent="0" algn="l">
              <a:buNone/>
              <a:defRPr sz="2800" b="1" cap="none" baseline="0"/>
            </a:lvl1pPr>
            <a:lvl2pPr marL="267891" indent="0">
              <a:buNone/>
              <a:defRPr/>
            </a:lvl2pPr>
            <a:lvl3pPr marL="535782" indent="0">
              <a:buNone/>
              <a:defRPr/>
            </a:lvl3pPr>
            <a:lvl4pPr marL="809625" indent="0">
              <a:buNone/>
              <a:defRPr/>
            </a:lvl4pPr>
            <a:lvl5pPr marL="1077516" indent="0">
              <a:buNone/>
              <a:defRPr/>
            </a:lvl5pPr>
          </a:lstStyle>
          <a:p>
            <a:pPr lvl="0"/>
            <a:r>
              <a:rPr lang="de-DE" dirty="0" smtClean="0"/>
              <a:t>Name Gast</a:t>
            </a:r>
            <a:endParaRPr lang="de-DE" dirty="0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Rectangle 10"/>
          <p:cNvSpPr/>
          <p:nvPr userDrawn="1"/>
        </p:nvSpPr>
        <p:spPr>
          <a:xfrm>
            <a:off x="3" y="0"/>
            <a:ext cx="9143999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2" name="Rechteck 11"/>
          <p:cNvSpPr/>
          <p:nvPr userDrawn="1"/>
        </p:nvSpPr>
        <p:spPr>
          <a:xfrm>
            <a:off x="0" y="1030022"/>
            <a:ext cx="9144002" cy="31280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13" name="Picture 7" descr="woehler-balke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204"/>
            <a:ext cx="9144000" cy="135636"/>
          </a:xfrm>
          <a:prstGeom prst="rect">
            <a:avLst/>
          </a:prstGeom>
        </p:spPr>
      </p:pic>
      <p:pic>
        <p:nvPicPr>
          <p:cNvPr id="14" name="Picture 7" descr="woehler-balke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090289"/>
            <a:ext cx="9144000" cy="1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elfolie mit Text &amp; Bild Logo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308232"/>
            <a:ext cx="9144000" cy="835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8" name="Picture 9" descr="woehler-balk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" y="3792209"/>
            <a:ext cx="9144000" cy="154305"/>
          </a:xfrm>
          <a:prstGeom prst="rect">
            <a:avLst/>
          </a:prstGeom>
        </p:spPr>
      </p:pic>
      <p:sp>
        <p:nvSpPr>
          <p:cNvPr id="1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25450" y="4434308"/>
            <a:ext cx="8288355" cy="227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900" b="0" i="0" baseline="0">
                <a:solidFill>
                  <a:srgbClr val="808080"/>
                </a:solidFill>
                <a:latin typeface="+mn-lt"/>
                <a:cs typeface="HelveticaNeueLT Std Cn"/>
              </a:defRPr>
            </a:lvl1pPr>
          </a:lstStyle>
          <a:p>
            <a:pPr lvl="0"/>
            <a:r>
              <a:rPr lang="de-DE" dirty="0" smtClean="0"/>
              <a:t>Referent, Abteilung, Ort, Datum</a:t>
            </a:r>
            <a:endParaRPr lang="en-US" dirty="0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3101" cy="379220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5450" y="4153065"/>
            <a:ext cx="8288355" cy="328164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2000" b="1" i="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NeueLT Std Cn"/>
              </a:defRPr>
            </a:lvl1pPr>
          </a:lstStyle>
          <a:p>
            <a:r>
              <a:rPr lang="de-DE" dirty="0" smtClean="0"/>
              <a:t>Titel der Präsentation</a:t>
            </a:r>
            <a:endParaRPr lang="en-US" dirty="0"/>
          </a:p>
        </p:txBody>
      </p:sp>
      <p:sp>
        <p:nvSpPr>
          <p:cNvPr id="9" name="Rectangle 11"/>
          <p:cNvSpPr/>
          <p:nvPr userDrawn="1"/>
        </p:nvSpPr>
        <p:spPr>
          <a:xfrm>
            <a:off x="0" y="4308232"/>
            <a:ext cx="9144000" cy="835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1" name="Picture 9" descr="woehler-balk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" y="3792209"/>
            <a:ext cx="9144000" cy="1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elfolie mit Text &amp; Bild Logo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9144000" cy="379220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0" y="4308232"/>
            <a:ext cx="9144000" cy="835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9" name="Picture 9" descr="woehler-balk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" y="3792209"/>
            <a:ext cx="9144000" cy="154305"/>
          </a:xfrm>
          <a:prstGeom prst="rect">
            <a:avLst/>
          </a:prstGeom>
        </p:spPr>
      </p:pic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25450" y="4434308"/>
            <a:ext cx="8288355" cy="227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900" b="0" i="0" baseline="0">
                <a:solidFill>
                  <a:srgbClr val="808080"/>
                </a:solidFill>
                <a:latin typeface="+mn-lt"/>
                <a:cs typeface="HelveticaNeueLT Std Cn"/>
              </a:defRPr>
            </a:lvl1pPr>
          </a:lstStyle>
          <a:p>
            <a:pPr lvl="0"/>
            <a:r>
              <a:rPr lang="de-DE" dirty="0" smtClean="0"/>
              <a:t>Referent, Abteilung, Ort, Datum</a:t>
            </a:r>
            <a:endParaRPr lang="en-US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5450" y="4153065"/>
            <a:ext cx="8288355" cy="328164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2000" b="1" i="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NeueLT Std Cn"/>
              </a:defRPr>
            </a:lvl1pPr>
          </a:lstStyle>
          <a:p>
            <a:r>
              <a:rPr lang="de-DE" dirty="0" smtClean="0"/>
              <a:t>Titel der Präsentation</a:t>
            </a:r>
            <a:endParaRPr lang="en-US" dirty="0"/>
          </a:p>
        </p:txBody>
      </p:sp>
      <p:sp>
        <p:nvSpPr>
          <p:cNvPr id="10" name="Rectangle 11"/>
          <p:cNvSpPr/>
          <p:nvPr userDrawn="1"/>
        </p:nvSpPr>
        <p:spPr>
          <a:xfrm>
            <a:off x="0" y="4308232"/>
            <a:ext cx="9144000" cy="835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3" name="Picture 9" descr="woehler-balk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" y="3792209"/>
            <a:ext cx="9144000" cy="1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6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Überlei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308232"/>
            <a:ext cx="9144000" cy="835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8" name="Picture 7" descr="woehler-balk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524790"/>
            <a:ext cx="9144000" cy="13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847" y="3204477"/>
            <a:ext cx="8293100" cy="900682"/>
          </a:xfrm>
          <a:prstGeom prst="rect">
            <a:avLst/>
          </a:prstGeom>
          <a:ln>
            <a:noFill/>
          </a:ln>
        </p:spPr>
        <p:txBody>
          <a:bodyPr lIns="54000" anchor="b" anchorCtr="0">
            <a:normAutofit/>
          </a:bodyPr>
          <a:lstStyle>
            <a:lvl1pPr algn="l">
              <a:defRPr sz="20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NeueLT Std Cn"/>
              </a:defRPr>
            </a:lvl1pPr>
          </a:lstStyle>
          <a:p>
            <a:r>
              <a:rPr lang="de-DE" dirty="0" smtClean="0"/>
              <a:t>Titel</a:t>
            </a:r>
            <a:endParaRPr lang="en-US" dirty="0"/>
          </a:p>
        </p:txBody>
      </p:sp>
      <p:sp>
        <p:nvSpPr>
          <p:cNvPr id="9" name="Rectangle 11"/>
          <p:cNvSpPr/>
          <p:nvPr/>
        </p:nvSpPr>
        <p:spPr>
          <a:xfrm flipV="1">
            <a:off x="0" y="-1"/>
            <a:ext cx="9144000" cy="2966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3" name="Rectangle 10"/>
          <p:cNvSpPr/>
          <p:nvPr/>
        </p:nvSpPr>
        <p:spPr>
          <a:xfrm>
            <a:off x="3" y="0"/>
            <a:ext cx="9143999" cy="2976563"/>
          </a:xfrm>
          <a:prstGeom prst="rect">
            <a:avLst/>
          </a:prstGeom>
          <a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1" b="-4276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30947" y="280683"/>
            <a:ext cx="1188000" cy="270001"/>
          </a:xfrm>
          <a:prstGeom prst="rect">
            <a:avLst/>
          </a:prstGeom>
        </p:spPr>
      </p:pic>
      <p:pic>
        <p:nvPicPr>
          <p:cNvPr id="11" name="Picture 7" descr="woehler-balk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948"/>
            <a:ext cx="9144000" cy="135636"/>
          </a:xfrm>
          <a:prstGeom prst="rect">
            <a:avLst/>
          </a:prstGeom>
        </p:spPr>
      </p:pic>
      <p:sp>
        <p:nvSpPr>
          <p:cNvPr id="15" name="Rectangle 10"/>
          <p:cNvSpPr/>
          <p:nvPr/>
        </p:nvSpPr>
        <p:spPr>
          <a:xfrm>
            <a:off x="3" y="4660427"/>
            <a:ext cx="9143999" cy="483074"/>
          </a:xfrm>
          <a:prstGeom prst="rect">
            <a:avLst/>
          </a:prstGeom>
          <a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38842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4" name="Rectangle 11"/>
          <p:cNvSpPr/>
          <p:nvPr userDrawn="1"/>
        </p:nvSpPr>
        <p:spPr>
          <a:xfrm>
            <a:off x="0" y="4308232"/>
            <a:ext cx="9144000" cy="835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6" name="Picture 7" descr="woehler-balk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524790"/>
            <a:ext cx="9144000" cy="135636"/>
          </a:xfrm>
          <a:prstGeom prst="rect">
            <a:avLst/>
          </a:prstGeom>
        </p:spPr>
      </p:pic>
      <p:sp>
        <p:nvSpPr>
          <p:cNvPr id="17" name="Rectangle 11"/>
          <p:cNvSpPr/>
          <p:nvPr userDrawn="1"/>
        </p:nvSpPr>
        <p:spPr>
          <a:xfrm flipV="1">
            <a:off x="0" y="-1"/>
            <a:ext cx="9144000" cy="2966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8" name="Rectangle 10"/>
          <p:cNvSpPr/>
          <p:nvPr userDrawn="1"/>
        </p:nvSpPr>
        <p:spPr>
          <a:xfrm>
            <a:off x="3" y="0"/>
            <a:ext cx="9143999" cy="2976563"/>
          </a:xfrm>
          <a:prstGeom prst="rect">
            <a:avLst/>
          </a:prstGeom>
          <a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1" b="-4276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9" name="Picture 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530947" y="280683"/>
            <a:ext cx="1188000" cy="270001"/>
          </a:xfrm>
          <a:prstGeom prst="rect">
            <a:avLst/>
          </a:prstGeom>
        </p:spPr>
      </p:pic>
      <p:pic>
        <p:nvPicPr>
          <p:cNvPr id="20" name="Picture 7" descr="woehler-balk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948"/>
            <a:ext cx="9144000" cy="135636"/>
          </a:xfrm>
          <a:prstGeom prst="rect">
            <a:avLst/>
          </a:prstGeom>
        </p:spPr>
      </p:pic>
      <p:sp>
        <p:nvSpPr>
          <p:cNvPr id="21" name="Rectangle 10"/>
          <p:cNvSpPr/>
          <p:nvPr userDrawn="1"/>
        </p:nvSpPr>
        <p:spPr>
          <a:xfrm>
            <a:off x="3" y="4660427"/>
            <a:ext cx="9143999" cy="483074"/>
          </a:xfrm>
          <a:prstGeom prst="rect">
            <a:avLst/>
          </a:prstGeom>
          <a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38842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579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 mit Text &amp; Bild Logo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9144000" cy="379220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Rectangle 11"/>
          <p:cNvSpPr/>
          <p:nvPr userDrawn="1"/>
        </p:nvSpPr>
        <p:spPr>
          <a:xfrm>
            <a:off x="0" y="4308232"/>
            <a:ext cx="9144000" cy="835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9" name="Picture 9" descr="woehler-balk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" y="3792209"/>
            <a:ext cx="9144000" cy="154305"/>
          </a:xfrm>
          <a:prstGeom prst="rect">
            <a:avLst/>
          </a:prstGeom>
        </p:spPr>
      </p:pic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25450" y="4434308"/>
            <a:ext cx="8288355" cy="227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900" b="0" i="0" baseline="0">
                <a:solidFill>
                  <a:srgbClr val="808080"/>
                </a:solidFill>
                <a:latin typeface="+mn-lt"/>
                <a:cs typeface="HelveticaNeueLT Std Cn"/>
              </a:defRPr>
            </a:lvl1pPr>
          </a:lstStyle>
          <a:p>
            <a:pPr lvl="0"/>
            <a:r>
              <a:rPr lang="de-DE" dirty="0" smtClean="0"/>
              <a:t>Referent, Abteilung, Ort, Datum</a:t>
            </a:r>
            <a:endParaRPr lang="en-US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5450" y="4153065"/>
            <a:ext cx="8288355" cy="328164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2000" b="1" i="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NeueLT Std Cn"/>
              </a:defRPr>
            </a:lvl1pPr>
          </a:lstStyle>
          <a:p>
            <a:r>
              <a:rPr lang="de-DE" dirty="0" smtClean="0"/>
              <a:t>Titel der Präsentation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6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25054" y="1102519"/>
            <a:ext cx="8286459" cy="356473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05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ild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22275" y="1103313"/>
            <a:ext cx="8296275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21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ext 2-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8"/>
          <p:cNvSpPr>
            <a:spLocks noGrp="1"/>
          </p:cNvSpPr>
          <p:nvPr>
            <p:ph sz="quarter" idx="13"/>
          </p:nvPr>
        </p:nvSpPr>
        <p:spPr>
          <a:xfrm>
            <a:off x="425809" y="1102519"/>
            <a:ext cx="4042607" cy="3564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8"/>
          <p:cNvSpPr>
            <a:spLocks noGrp="1"/>
          </p:cNvSpPr>
          <p:nvPr>
            <p:ph sz="quarter" idx="14"/>
          </p:nvPr>
        </p:nvSpPr>
        <p:spPr>
          <a:xfrm>
            <a:off x="4675585" y="1102519"/>
            <a:ext cx="4035928" cy="3564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91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xt &amp; Bild 2-spaltig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8"/>
          <p:cNvSpPr>
            <a:spLocks noGrp="1"/>
          </p:cNvSpPr>
          <p:nvPr>
            <p:ph sz="quarter" idx="13"/>
          </p:nvPr>
        </p:nvSpPr>
        <p:spPr>
          <a:xfrm>
            <a:off x="425809" y="1102519"/>
            <a:ext cx="4042607" cy="3564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75188" y="1103313"/>
            <a:ext cx="4033837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4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ext &amp; Bild 2-spaltig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8"/>
          <p:cNvSpPr>
            <a:spLocks noGrp="1"/>
          </p:cNvSpPr>
          <p:nvPr>
            <p:ph sz="quarter" idx="13"/>
          </p:nvPr>
        </p:nvSpPr>
        <p:spPr>
          <a:xfrm>
            <a:off x="425809" y="1102519"/>
            <a:ext cx="5452704" cy="3564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094413" y="1103313"/>
            <a:ext cx="2614612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ilder 2-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22275" y="1103313"/>
            <a:ext cx="4046538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6"/>
          </p:nvPr>
        </p:nvSpPr>
        <p:spPr>
          <a:xfrm>
            <a:off x="4675188" y="1103313"/>
            <a:ext cx="4046538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2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Produkt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Plus 7"/>
          <p:cNvSpPr/>
          <p:nvPr/>
        </p:nvSpPr>
        <p:spPr>
          <a:xfrm>
            <a:off x="4512294" y="938456"/>
            <a:ext cx="288000" cy="288000"/>
          </a:xfrm>
          <a:prstGeom prst="mathPlus">
            <a:avLst>
              <a:gd name="adj1" fmla="val 1488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5"/>
          </p:nvPr>
        </p:nvSpPr>
        <p:spPr>
          <a:xfrm>
            <a:off x="4675188" y="1103312"/>
            <a:ext cx="4036325" cy="3563937"/>
          </a:xfrm>
          <a:prstGeom prst="rect">
            <a:avLst/>
          </a:prstGeom>
          <a:solidFill>
            <a:srgbClr val="ECECEC"/>
          </a:solidFill>
        </p:spPr>
        <p:txBody>
          <a:bodyPr lIns="67500" rIns="675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6"/>
          </p:nvPr>
        </p:nvSpPr>
        <p:spPr>
          <a:xfrm>
            <a:off x="422275" y="1103312"/>
            <a:ext cx="4046538" cy="356393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Plus 10"/>
          <p:cNvSpPr/>
          <p:nvPr userDrawn="1"/>
        </p:nvSpPr>
        <p:spPr>
          <a:xfrm>
            <a:off x="4512294" y="938456"/>
            <a:ext cx="288000" cy="288000"/>
          </a:xfrm>
          <a:prstGeom prst="mathPlus">
            <a:avLst>
              <a:gd name="adj1" fmla="val 1488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230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ext 2x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6"/>
          <p:cNvSpPr>
            <a:spLocks noGrp="1" noChangeAspect="1"/>
          </p:cNvSpPr>
          <p:nvPr>
            <p:ph sz="quarter" idx="13"/>
          </p:nvPr>
        </p:nvSpPr>
        <p:spPr>
          <a:xfrm>
            <a:off x="425450" y="1103312"/>
            <a:ext cx="4032000" cy="1701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50" y="2984500"/>
            <a:ext cx="4032000" cy="167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>
            <p:ph sz="quarter" idx="16"/>
          </p:nvPr>
        </p:nvSpPr>
        <p:spPr>
          <a:xfrm>
            <a:off x="4668867" y="1101725"/>
            <a:ext cx="4032000" cy="170338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6"/>
          <p:cNvSpPr>
            <a:spLocks noGrp="1"/>
          </p:cNvSpPr>
          <p:nvPr>
            <p:ph sz="quarter" idx="17"/>
          </p:nvPr>
        </p:nvSpPr>
        <p:spPr>
          <a:xfrm>
            <a:off x="4668867" y="2976564"/>
            <a:ext cx="4032000" cy="1677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5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ext &amp; Bild vertikal 2x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6"/>
          <p:cNvSpPr>
            <a:spLocks noGrp="1" noChangeAspect="1"/>
          </p:cNvSpPr>
          <p:nvPr>
            <p:ph sz="quarter" idx="13"/>
          </p:nvPr>
        </p:nvSpPr>
        <p:spPr>
          <a:xfrm>
            <a:off x="425450" y="1103313"/>
            <a:ext cx="4032000" cy="170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50" y="2976563"/>
            <a:ext cx="4032000" cy="1679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/>
          </p:nvPr>
        </p:nvSpPr>
        <p:spPr>
          <a:xfrm>
            <a:off x="4675188" y="1103313"/>
            <a:ext cx="4033837" cy="17018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4675188" y="2976563"/>
            <a:ext cx="4033837" cy="167957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3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ext &amp; Bild 2x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Inhaltsplatzhalter 6"/>
          <p:cNvSpPr>
            <a:spLocks noGrp="1"/>
          </p:cNvSpPr>
          <p:nvPr>
            <p:ph sz="quarter" idx="16"/>
          </p:nvPr>
        </p:nvSpPr>
        <p:spPr>
          <a:xfrm>
            <a:off x="422275" y="1101724"/>
            <a:ext cx="4032000" cy="3565525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8"/>
          </p:nvPr>
        </p:nvSpPr>
        <p:spPr>
          <a:xfrm>
            <a:off x="4664975" y="1103313"/>
            <a:ext cx="4046538" cy="10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664975" y="2350550"/>
            <a:ext cx="4046538" cy="10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0"/>
          </p:nvPr>
        </p:nvSpPr>
        <p:spPr>
          <a:xfrm>
            <a:off x="4664975" y="3587249"/>
            <a:ext cx="4046538" cy="10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9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Überlei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308232"/>
            <a:ext cx="9144000" cy="835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8" name="Picture 7" descr="woehler-balk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524790"/>
            <a:ext cx="9144000" cy="13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847" y="3204477"/>
            <a:ext cx="8293100" cy="900682"/>
          </a:xfrm>
          <a:prstGeom prst="rect">
            <a:avLst/>
          </a:prstGeom>
          <a:ln>
            <a:noFill/>
          </a:ln>
        </p:spPr>
        <p:txBody>
          <a:bodyPr lIns="54000" anchor="b" anchorCtr="0">
            <a:normAutofit/>
          </a:bodyPr>
          <a:lstStyle>
            <a:lvl1pPr algn="l">
              <a:defRPr sz="20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NeueLT Std Cn"/>
              </a:defRPr>
            </a:lvl1pPr>
          </a:lstStyle>
          <a:p>
            <a:r>
              <a:rPr lang="de-DE" dirty="0" smtClean="0"/>
              <a:t>Titel</a:t>
            </a:r>
            <a:endParaRPr lang="en-US" dirty="0"/>
          </a:p>
        </p:txBody>
      </p:sp>
      <p:sp>
        <p:nvSpPr>
          <p:cNvPr id="9" name="Rectangle 11"/>
          <p:cNvSpPr/>
          <p:nvPr userDrawn="1"/>
        </p:nvSpPr>
        <p:spPr>
          <a:xfrm flipV="1">
            <a:off x="0" y="-1"/>
            <a:ext cx="9144000" cy="2966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3" name="Rectangle 10"/>
          <p:cNvSpPr/>
          <p:nvPr userDrawn="1"/>
        </p:nvSpPr>
        <p:spPr>
          <a:xfrm>
            <a:off x="3" y="0"/>
            <a:ext cx="9143999" cy="2976563"/>
          </a:xfrm>
          <a:prstGeom prst="rect">
            <a:avLst/>
          </a:prstGeom>
          <a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1" b="-4276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530947" y="280683"/>
            <a:ext cx="1188000" cy="270001"/>
          </a:xfrm>
          <a:prstGeom prst="rect">
            <a:avLst/>
          </a:prstGeom>
        </p:spPr>
      </p:pic>
      <p:pic>
        <p:nvPicPr>
          <p:cNvPr id="11" name="Picture 7" descr="woehler-balk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948"/>
            <a:ext cx="9144000" cy="135636"/>
          </a:xfrm>
          <a:prstGeom prst="rect">
            <a:avLst/>
          </a:prstGeom>
        </p:spPr>
      </p:pic>
      <p:sp>
        <p:nvSpPr>
          <p:cNvPr id="15" name="Rectangle 10"/>
          <p:cNvSpPr/>
          <p:nvPr userDrawn="1"/>
        </p:nvSpPr>
        <p:spPr>
          <a:xfrm>
            <a:off x="3" y="4660427"/>
            <a:ext cx="9143999" cy="483074"/>
          </a:xfrm>
          <a:prstGeom prst="rect">
            <a:avLst/>
          </a:prstGeom>
          <a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38842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579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ilder mit Texten darunter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50" y="2976563"/>
            <a:ext cx="4032000" cy="1679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6"/>
          <p:cNvSpPr>
            <a:spLocks noGrp="1"/>
          </p:cNvSpPr>
          <p:nvPr>
            <p:ph sz="quarter" idx="17"/>
          </p:nvPr>
        </p:nvSpPr>
        <p:spPr>
          <a:xfrm>
            <a:off x="4668867" y="2976563"/>
            <a:ext cx="4032000" cy="1677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8"/>
          </p:nvPr>
        </p:nvSpPr>
        <p:spPr>
          <a:xfrm>
            <a:off x="422275" y="1103313"/>
            <a:ext cx="4035425" cy="17018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671748" y="1103313"/>
            <a:ext cx="4035425" cy="17018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ext 2 Felder qu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6"/>
          <p:cNvSpPr>
            <a:spLocks noGrp="1"/>
          </p:cNvSpPr>
          <p:nvPr>
            <p:ph sz="quarter" idx="13"/>
          </p:nvPr>
        </p:nvSpPr>
        <p:spPr>
          <a:xfrm>
            <a:off x="425449" y="1103313"/>
            <a:ext cx="8286063" cy="170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50" y="2976563"/>
            <a:ext cx="8286062" cy="169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47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ext 1x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6"/>
          <p:cNvSpPr>
            <a:spLocks noGrp="1"/>
          </p:cNvSpPr>
          <p:nvPr>
            <p:ph sz="quarter" idx="13"/>
          </p:nvPr>
        </p:nvSpPr>
        <p:spPr>
          <a:xfrm>
            <a:off x="425449" y="1103313"/>
            <a:ext cx="8286063" cy="170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50" y="2976563"/>
            <a:ext cx="4032000" cy="169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6"/>
          </p:nvPr>
        </p:nvSpPr>
        <p:spPr>
          <a:xfrm>
            <a:off x="4675188" y="2976563"/>
            <a:ext cx="4032000" cy="169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43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ild 1-spaltig mit Texten darunter 2-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50" y="2976563"/>
            <a:ext cx="4032000" cy="166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6"/>
          </p:nvPr>
        </p:nvSpPr>
        <p:spPr>
          <a:xfrm>
            <a:off x="4675188" y="2976563"/>
            <a:ext cx="4032000" cy="166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422275" y="1103313"/>
            <a:ext cx="8285163" cy="17018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ext 1x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6"/>
          <p:cNvSpPr>
            <a:spLocks noGrp="1"/>
          </p:cNvSpPr>
          <p:nvPr>
            <p:ph sz="quarter" idx="13"/>
          </p:nvPr>
        </p:nvSpPr>
        <p:spPr>
          <a:xfrm>
            <a:off x="425449" y="1103313"/>
            <a:ext cx="8286063" cy="170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49" y="2976563"/>
            <a:ext cx="2628000" cy="166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6"/>
          </p:nvPr>
        </p:nvSpPr>
        <p:spPr>
          <a:xfrm>
            <a:off x="3254481" y="2976563"/>
            <a:ext cx="2628000" cy="1659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7"/>
          </p:nvPr>
        </p:nvSpPr>
        <p:spPr>
          <a:xfrm>
            <a:off x="6083512" y="2976563"/>
            <a:ext cx="2628000" cy="1659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60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ild 3-spaltig &amp; Text darunter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>
          <a:xfrm>
            <a:off x="3253618" y="1105168"/>
            <a:ext cx="2628900" cy="169994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8"/>
          </p:nvPr>
        </p:nvSpPr>
        <p:spPr>
          <a:xfrm>
            <a:off x="6089650" y="1105168"/>
            <a:ext cx="2628900" cy="169994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17587" y="1105167"/>
            <a:ext cx="2628900" cy="169994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Inhaltsplatzhalter 6"/>
          <p:cNvSpPr>
            <a:spLocks noGrp="1"/>
          </p:cNvSpPr>
          <p:nvPr>
            <p:ph sz="quarter" idx="15"/>
          </p:nvPr>
        </p:nvSpPr>
        <p:spPr>
          <a:xfrm>
            <a:off x="425449" y="2976563"/>
            <a:ext cx="2628000" cy="1697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Inhaltsplatzhalter 6"/>
          <p:cNvSpPr>
            <a:spLocks noGrp="1"/>
          </p:cNvSpPr>
          <p:nvPr>
            <p:ph sz="quarter" idx="16"/>
          </p:nvPr>
        </p:nvSpPr>
        <p:spPr>
          <a:xfrm>
            <a:off x="3254481" y="2976562"/>
            <a:ext cx="2628000" cy="1697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6" name="Inhaltsplatzhalter 6"/>
          <p:cNvSpPr>
            <a:spLocks noGrp="1"/>
          </p:cNvSpPr>
          <p:nvPr>
            <p:ph sz="quarter" idx="20"/>
          </p:nvPr>
        </p:nvSpPr>
        <p:spPr>
          <a:xfrm>
            <a:off x="6083512" y="2976563"/>
            <a:ext cx="2628000" cy="1697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5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/>
          </p:nvPr>
        </p:nvSpPr>
        <p:spPr>
          <a:xfrm>
            <a:off x="425449" y="1103314"/>
            <a:ext cx="2628000" cy="3563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6"/>
          </p:nvPr>
        </p:nvSpPr>
        <p:spPr>
          <a:xfrm>
            <a:off x="3254481" y="1103314"/>
            <a:ext cx="2628000" cy="3563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7"/>
          </p:nvPr>
        </p:nvSpPr>
        <p:spPr>
          <a:xfrm>
            <a:off x="6083512" y="1103314"/>
            <a:ext cx="2628000" cy="3563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44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ild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22275" y="1103313"/>
            <a:ext cx="2628000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251849" y="1103313"/>
            <a:ext cx="2628000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081422" y="1103313"/>
            <a:ext cx="2628000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25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ext 1-spaltig &amp; Bilder 2x2-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8"/>
          <p:cNvSpPr>
            <a:spLocks noGrp="1"/>
          </p:cNvSpPr>
          <p:nvPr>
            <p:ph sz="quarter" idx="13"/>
          </p:nvPr>
        </p:nvSpPr>
        <p:spPr>
          <a:xfrm>
            <a:off x="419871" y="1102519"/>
            <a:ext cx="2633304" cy="3564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094413" y="1103314"/>
            <a:ext cx="2614612" cy="170179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5"/>
          </p:nvPr>
        </p:nvSpPr>
        <p:spPr>
          <a:xfrm>
            <a:off x="6094413" y="2976563"/>
            <a:ext cx="2624137" cy="16843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6"/>
          </p:nvPr>
        </p:nvSpPr>
        <p:spPr>
          <a:xfrm>
            <a:off x="3262313" y="1102520"/>
            <a:ext cx="2616200" cy="170259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/>
          </p:nvPr>
        </p:nvSpPr>
        <p:spPr>
          <a:xfrm>
            <a:off x="3262313" y="2984500"/>
            <a:ext cx="2616200" cy="16764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9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ilder 3x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094413" y="1103314"/>
            <a:ext cx="2614612" cy="170179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5"/>
          </p:nvPr>
        </p:nvSpPr>
        <p:spPr>
          <a:xfrm>
            <a:off x="6094413" y="2976563"/>
            <a:ext cx="2624137" cy="16843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6"/>
          </p:nvPr>
        </p:nvSpPr>
        <p:spPr>
          <a:xfrm>
            <a:off x="3262313" y="1102520"/>
            <a:ext cx="2616200" cy="170259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/>
          </p:nvPr>
        </p:nvSpPr>
        <p:spPr>
          <a:xfrm>
            <a:off x="3262313" y="2984500"/>
            <a:ext cx="2616200" cy="16764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25048" y="1103314"/>
            <a:ext cx="2616200" cy="170259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9"/>
          </p:nvPr>
        </p:nvSpPr>
        <p:spPr>
          <a:xfrm>
            <a:off x="425048" y="2985294"/>
            <a:ext cx="2616200" cy="16764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34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25054" y="1102519"/>
            <a:ext cx="8286459" cy="356473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05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extfeld mit 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25054" y="1102519"/>
            <a:ext cx="8286459" cy="27391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22275" y="4062413"/>
            <a:ext cx="8289925" cy="604837"/>
          </a:xfrm>
          <a:solidFill>
            <a:schemeClr val="accent1"/>
          </a:solidFill>
        </p:spPr>
        <p:txBody>
          <a:bodyPr lIns="36000" tIns="36000"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0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5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466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466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64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Produktbild mi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629107"/>
            <a:ext cx="9144000" cy="37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665496" cy="476951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marL="0" indent="0" algn="ctr">
              <a:buFontTx/>
              <a:buNone/>
              <a:defRPr sz="1100" b="0" i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Hintergrundbild</a:t>
            </a:r>
            <a:endParaRPr lang="en-US"/>
          </a:p>
        </p:txBody>
      </p:sp>
      <p:sp>
        <p:nvSpPr>
          <p:cNvPr id="8" name="Content Placeholder 27"/>
          <p:cNvSpPr>
            <a:spLocks noGrp="1"/>
          </p:cNvSpPr>
          <p:nvPr>
            <p:ph sz="quarter" idx="18" hasCustomPrompt="1"/>
          </p:nvPr>
        </p:nvSpPr>
        <p:spPr>
          <a:xfrm>
            <a:off x="4665497" y="3021505"/>
            <a:ext cx="4053054" cy="164574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>
              <a:defRPr lang="en-US" sz="1400" dirty="0">
                <a:solidFill>
                  <a:srgbClr val="ECECEC"/>
                </a:solidFill>
              </a:defRPr>
            </a:lvl1pPr>
          </a:lstStyle>
          <a:p>
            <a:pPr marL="0" lvl="0" indent="0" algn="ctr" defTabSz="342900">
              <a:buNone/>
            </a:pPr>
            <a:r>
              <a:rPr lang="de-DE" dirty="0" smtClean="0"/>
              <a:t>Rahmen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764133" y="3104645"/>
            <a:ext cx="3853173" cy="314602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>
              <a:defRPr lang="en-US" sz="1400" b="0" kern="1200" cap="all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Seitentitel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764132" y="3419248"/>
            <a:ext cx="3853174" cy="1145438"/>
          </a:xfrm>
          <a:prstGeom prst="rect">
            <a:avLst/>
          </a:prstGeom>
        </p:spPr>
        <p:txBody>
          <a:bodyPr lIns="0" tIns="27000" rIns="0" bIns="0" anchor="t">
            <a:no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100" b="0" i="0" baseline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9"/>
          </p:nvPr>
        </p:nvSpPr>
        <p:spPr>
          <a:xfrm>
            <a:off x="4500780" y="2854923"/>
            <a:ext cx="28800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0" y="629107"/>
            <a:ext cx="9144000" cy="37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4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Vollbild mit Info und Logo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marL="0" indent="0" algn="ctr">
              <a:buFontTx/>
              <a:buNone/>
              <a:defRPr sz="1100" b="0" i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Hintergrundbild</a:t>
            </a:r>
            <a:endParaRPr lang="en-US"/>
          </a:p>
        </p:txBody>
      </p:sp>
      <p:sp>
        <p:nvSpPr>
          <p:cNvPr id="8" name="Content Placeholder 27"/>
          <p:cNvSpPr>
            <a:spLocks noGrp="1"/>
          </p:cNvSpPr>
          <p:nvPr>
            <p:ph sz="quarter" idx="18" hasCustomPrompt="1"/>
          </p:nvPr>
        </p:nvSpPr>
        <p:spPr>
          <a:xfrm>
            <a:off x="4665497" y="3021505"/>
            <a:ext cx="4053054" cy="1645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lvl1pPr marL="0" indent="0">
              <a:buNone/>
              <a:defRPr lang="en-US" sz="1400" dirty="0">
                <a:solidFill>
                  <a:schemeClr val="lt1"/>
                </a:solidFill>
              </a:defRPr>
            </a:lvl1pPr>
          </a:lstStyle>
          <a:p>
            <a:pPr marL="0" lvl="0" algn="ctr" defTabSz="342900"/>
            <a:r>
              <a:rPr lang="de-DE" dirty="0" smtClean="0"/>
              <a:t>Rahmen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764133" y="3104645"/>
            <a:ext cx="3853173" cy="31460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>
              <a:defRPr lang="en-US" sz="1400" b="0" kern="1200" cap="all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Seitentitel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764132" y="3419248"/>
            <a:ext cx="3853174" cy="1145438"/>
          </a:xfrm>
          <a:prstGeom prst="rect">
            <a:avLst/>
          </a:prstGeom>
        </p:spPr>
        <p:txBody>
          <a:bodyPr lIns="0" tIns="27000" rIns="0" bIns="0" anchor="t">
            <a:no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100" b="0" i="0" baseline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9"/>
          </p:nvPr>
        </p:nvSpPr>
        <p:spPr>
          <a:xfrm>
            <a:off x="4500780" y="2854923"/>
            <a:ext cx="28800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304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Vollbild mit Info und Logo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73835" y="-49265"/>
            <a:ext cx="9284508" cy="5238611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>
              <a:buFontTx/>
              <a:buNone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Hintergrundbild</a:t>
            </a:r>
            <a:endParaRPr lang="en-US"/>
          </a:p>
        </p:txBody>
      </p:sp>
      <p:sp>
        <p:nvSpPr>
          <p:cNvPr id="9" name="Content Placeholder 27"/>
          <p:cNvSpPr>
            <a:spLocks noGrp="1"/>
          </p:cNvSpPr>
          <p:nvPr>
            <p:ph sz="quarter" idx="18" hasCustomPrompt="1"/>
          </p:nvPr>
        </p:nvSpPr>
        <p:spPr>
          <a:xfrm>
            <a:off x="4665497" y="3021505"/>
            <a:ext cx="4053054" cy="1645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marL="0" indent="0">
              <a:buNone/>
              <a:defRPr lang="en-US" sz="1400" dirty="0">
                <a:solidFill>
                  <a:schemeClr val="lt1"/>
                </a:solidFill>
              </a:defRPr>
            </a:lvl1pPr>
          </a:lstStyle>
          <a:p>
            <a:pPr marL="0" lvl="0" algn="ctr" defTabSz="342900"/>
            <a:r>
              <a:rPr lang="de-DE" dirty="0" smtClean="0"/>
              <a:t>Rahmen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764133" y="3104645"/>
            <a:ext cx="3853173" cy="31460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400" b="0" cap="all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Seitentitel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64132" y="3419248"/>
            <a:ext cx="3853174" cy="1145438"/>
          </a:xfrm>
          <a:prstGeom prst="rect">
            <a:avLst/>
          </a:prstGeom>
        </p:spPr>
        <p:txBody>
          <a:bodyPr lIns="0" tIns="27000" rIns="0" bIns="0" anchor="t">
            <a:no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100" b="0" i="0" baseline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4500780" y="2854923"/>
            <a:ext cx="28800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10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3_Hintergrund mit blauem Wöhl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marL="0" indent="0" algn="ctr">
              <a:buFontTx/>
              <a:buNone/>
              <a:defRPr sz="1100" b="0" i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Hintergrundbild</a:t>
            </a:r>
            <a:endParaRPr lang="en-US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3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4_Hintergrund mit weißem Wöhl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73835" y="-49265"/>
            <a:ext cx="9284508" cy="5238611"/>
          </a:xfrm>
          <a:prstGeom prst="rect">
            <a:avLst/>
          </a:prstGeom>
          <a:solidFill>
            <a:schemeClr val="accent1"/>
          </a:solidFill>
        </p:spPr>
        <p:txBody>
          <a:bodyPr vert="horz" anchor="ctr"/>
          <a:lstStyle>
            <a:lvl1pPr marL="0" indent="0" algn="ctr">
              <a:buFontTx/>
              <a:buNone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Hintergrundbild</a:t>
            </a:r>
            <a:endParaRPr lang="en-US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7525805" y="280684"/>
            <a:ext cx="11880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4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Zeitstrahl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Picture 24" descr="woehler-bildschatt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9" y="2588577"/>
            <a:ext cx="3282524" cy="144021"/>
          </a:xfrm>
          <a:prstGeom prst="rect">
            <a:avLst/>
          </a:prstGeom>
        </p:spPr>
      </p:pic>
      <p:sp>
        <p:nvSpPr>
          <p:cNvPr id="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38117" y="1134301"/>
            <a:ext cx="2867248" cy="14542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400" b="0" i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err="1" smtClean="0"/>
              <a:t>Foto</a:t>
            </a:r>
            <a:endParaRPr lang="en-US"/>
          </a:p>
        </p:txBody>
      </p:sp>
      <p:pic>
        <p:nvPicPr>
          <p:cNvPr id="8" name="Picture 28" descr="woehler-bildschatt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62" y="2588577"/>
            <a:ext cx="3282524" cy="144021"/>
          </a:xfrm>
          <a:prstGeom prst="rect">
            <a:avLst/>
          </a:prstGeom>
        </p:spPr>
      </p:pic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43290" y="1134301"/>
            <a:ext cx="2867248" cy="14542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400" b="0" i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err="1" smtClean="0"/>
              <a:t>Foto</a:t>
            </a:r>
            <a:endParaRPr lang="en-US"/>
          </a:p>
        </p:txBody>
      </p:sp>
      <p:pic>
        <p:nvPicPr>
          <p:cNvPr id="10" name="Picture 21" descr="woehler-geschichte-massband-verlauf.png"/>
          <p:cNvPicPr>
            <a:picLocks noChangeAspect="1"/>
          </p:cNvPicPr>
          <p:nvPr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15530"/>
            <a:ext cx="9144000" cy="217205"/>
          </a:xfrm>
          <a:prstGeom prst="rect">
            <a:avLst/>
          </a:prstGeom>
        </p:spPr>
      </p:pic>
      <p:pic>
        <p:nvPicPr>
          <p:cNvPr id="11" name="Picture 24" descr="woehler-bildschatt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9" y="2588577"/>
            <a:ext cx="3282524" cy="144021"/>
          </a:xfrm>
          <a:prstGeom prst="rect">
            <a:avLst/>
          </a:prstGeom>
        </p:spPr>
      </p:pic>
      <p:pic>
        <p:nvPicPr>
          <p:cNvPr id="12" name="Picture 28" descr="woehler-bildschatt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62" y="2588577"/>
            <a:ext cx="3282524" cy="144021"/>
          </a:xfrm>
          <a:prstGeom prst="rect">
            <a:avLst/>
          </a:prstGeom>
        </p:spPr>
      </p:pic>
      <p:pic>
        <p:nvPicPr>
          <p:cNvPr id="13" name="Picture 21" descr="woehler-geschichte-massband-verlauf.png"/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15530"/>
            <a:ext cx="9144000" cy="2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Zeitstrahl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Picture 21" descr="woehler-geschichte-massband-verlauf.png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15530"/>
            <a:ext cx="9144000" cy="217205"/>
          </a:xfrm>
          <a:prstGeom prst="rect">
            <a:avLst/>
          </a:prstGeom>
        </p:spPr>
      </p:pic>
      <p:pic>
        <p:nvPicPr>
          <p:cNvPr id="11" name="Picture 24" descr="woehler-bildschatt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94" y="2588577"/>
            <a:ext cx="3282524" cy="144021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2898622" y="1134301"/>
            <a:ext cx="2867248" cy="14542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400" b="0" i="0">
                <a:solidFill>
                  <a:srgbClr val="808080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err="1" smtClean="0"/>
              <a:t>Foto</a:t>
            </a:r>
            <a:endParaRPr lang="en-US"/>
          </a:p>
        </p:txBody>
      </p:sp>
      <p:pic>
        <p:nvPicPr>
          <p:cNvPr id="9" name="Picture 21" descr="woehler-geschichte-massband-verlauf.png"/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15530"/>
            <a:ext cx="9144000" cy="217205"/>
          </a:xfrm>
          <a:prstGeom prst="rect">
            <a:avLst/>
          </a:prstGeom>
        </p:spPr>
      </p:pic>
      <p:pic>
        <p:nvPicPr>
          <p:cNvPr id="13" name="Picture 24" descr="woehler-bildschatte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94" y="2588577"/>
            <a:ext cx="3282524" cy="1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ld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22275" y="1103313"/>
            <a:ext cx="8296275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21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Abschlussfoli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4" name="Rectangle 1"/>
          <p:cNvSpPr/>
          <p:nvPr/>
        </p:nvSpPr>
        <p:spPr>
          <a:xfrm>
            <a:off x="423529" y="2835289"/>
            <a:ext cx="6174121" cy="183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23666" y="3020263"/>
            <a:ext cx="2745148" cy="172865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>
              <a:defRPr sz="14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NeueLT Std Cn"/>
              </a:defRPr>
            </a:lvl1pPr>
          </a:lstStyle>
          <a:p>
            <a:r>
              <a:rPr lang="de-DE" dirty="0" smtClean="0"/>
              <a:t>VERABSCHIEDUNG/Thema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723666" y="3312109"/>
            <a:ext cx="2745148" cy="143074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1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22443" y="3020672"/>
            <a:ext cx="1020428" cy="12863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900" b="0" i="0">
                <a:solidFill>
                  <a:srgbClr val="595959"/>
                </a:solidFill>
                <a:latin typeface="HelveticaNeueLT Std Cn"/>
                <a:cs typeface="HelveticaNeueLT Std Cn"/>
              </a:defRPr>
            </a:lvl1pPr>
          </a:lstStyle>
          <a:p>
            <a:r>
              <a:rPr lang="en-US" smtClean="0"/>
              <a:t>Mitarbeiterfoto</a:t>
            </a:r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4907617" y="4187777"/>
            <a:ext cx="1425600" cy="238527"/>
          </a:xfrm>
          <a:prstGeom prst="rect">
            <a:avLst/>
          </a:prstGeom>
        </p:spPr>
        <p:txBody>
          <a:bodyPr wrap="square" lIns="0" tIns="34290" rIns="0" bIns="34290">
            <a:spAutoFit/>
          </a:bodyPr>
          <a:lstStyle/>
          <a:p>
            <a:pPr lvl="0" algn="ctr"/>
            <a:r>
              <a:rPr lang="en-US" sz="11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www.woehler.de</a:t>
            </a:r>
            <a:endParaRPr lang="en-US" sz="9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723666" y="3727782"/>
            <a:ext cx="2745148" cy="570082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1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/>
              </a:defRPr>
            </a:lvl1pPr>
          </a:lstStyle>
          <a:p>
            <a:pPr lvl="0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Wöhler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Messgeräte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Kehrgeräte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GmbH</a:t>
            </a:r>
          </a:p>
          <a:p>
            <a:pPr lvl="0"/>
            <a:r>
              <a:rPr lang="en-US" b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Schützenstraße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41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·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33181 Bad Wünnenberg</a:t>
            </a: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Tel.: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+49 2953 73-100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· Fax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+49 2953 7396-100</a:t>
            </a: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E-Mail: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info@woehler.de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723654" y="3465228"/>
            <a:ext cx="2745148" cy="143074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Abteilung</a:t>
            </a:r>
            <a:endParaRPr lang="en-US" dirty="0" smtClean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0947" y="280683"/>
            <a:ext cx="1188000" cy="270001"/>
          </a:xfrm>
          <a:prstGeom prst="rect">
            <a:avLst/>
          </a:prstGeom>
        </p:spPr>
      </p:pic>
      <p:sp>
        <p:nvSpPr>
          <p:cNvPr id="21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0954" y="2672239"/>
            <a:ext cx="288000" cy="288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24" y="3092392"/>
            <a:ext cx="1095385" cy="1095385"/>
          </a:xfrm>
          <a:prstGeom prst="rect">
            <a:avLst/>
          </a:prstGeom>
        </p:spPr>
      </p:pic>
      <p:sp>
        <p:nvSpPr>
          <p:cNvPr id="16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7" name="Rectangle 1"/>
          <p:cNvSpPr/>
          <p:nvPr userDrawn="1"/>
        </p:nvSpPr>
        <p:spPr>
          <a:xfrm>
            <a:off x="423529" y="2835289"/>
            <a:ext cx="6174121" cy="183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22" name="Rechteck 21"/>
          <p:cNvSpPr/>
          <p:nvPr userDrawn="1"/>
        </p:nvSpPr>
        <p:spPr>
          <a:xfrm>
            <a:off x="4907617" y="4187777"/>
            <a:ext cx="1425600" cy="238527"/>
          </a:xfrm>
          <a:prstGeom prst="rect">
            <a:avLst/>
          </a:prstGeom>
        </p:spPr>
        <p:txBody>
          <a:bodyPr wrap="square" lIns="0" tIns="34290" rIns="0" bIns="34290">
            <a:spAutoFit/>
          </a:bodyPr>
          <a:lstStyle/>
          <a:p>
            <a:pPr lvl="0" algn="ctr"/>
            <a:r>
              <a:rPr lang="en-US" sz="11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www.woehler.de</a:t>
            </a:r>
            <a:endParaRPr lang="en-US" sz="9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530947" y="280683"/>
            <a:ext cx="1188000" cy="270001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24" y="3092392"/>
            <a:ext cx="1095385" cy="10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20" name="Rectangle 1"/>
          <p:cNvSpPr/>
          <p:nvPr/>
        </p:nvSpPr>
        <p:spPr>
          <a:xfrm>
            <a:off x="423529" y="2835289"/>
            <a:ext cx="6174121" cy="183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907617" y="4187777"/>
            <a:ext cx="1425600" cy="238527"/>
          </a:xfrm>
          <a:prstGeom prst="rect">
            <a:avLst/>
          </a:prstGeom>
        </p:spPr>
        <p:txBody>
          <a:bodyPr wrap="square" lIns="0" tIns="34290" rIns="0" bIns="34290">
            <a:spAutoFit/>
          </a:bodyPr>
          <a:lstStyle/>
          <a:p>
            <a:pPr lvl="0" algn="ctr"/>
            <a:r>
              <a:rPr lang="en-US" sz="11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www.woehler.de</a:t>
            </a:r>
            <a:endParaRPr lang="en-US" sz="9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1792" y="3020263"/>
            <a:ext cx="3838536" cy="172865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>
              <a:defRPr sz="14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NeueLT Std Cn"/>
              </a:defRPr>
            </a:lvl1pPr>
          </a:lstStyle>
          <a:p>
            <a:r>
              <a:rPr lang="de-DE" dirty="0" smtClean="0"/>
              <a:t>VERABSCHIEDUNG/Thema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21792" y="3312109"/>
            <a:ext cx="3838536" cy="143074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1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21792" y="3727782"/>
            <a:ext cx="3838536" cy="570082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1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/>
              </a:defRPr>
            </a:lvl1pPr>
          </a:lstStyle>
          <a:p>
            <a:pPr lvl="0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Wöhler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Messgeräte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Kehrgeräte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GmbH</a:t>
            </a:r>
          </a:p>
          <a:p>
            <a:pPr lvl="0"/>
            <a:r>
              <a:rPr lang="en-US" b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Schützenstraße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41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·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33181 Bad Wünnenberg</a:t>
            </a: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Tel.: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+49 2953 73-100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· Fax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+49 2953 7396-100</a:t>
            </a: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E-Mail: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info@woehler.de</a:t>
            </a:r>
          </a:p>
          <a:p>
            <a:pPr lvl="0"/>
            <a:endParaRPr lang="en-US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21780" y="3465228"/>
            <a:ext cx="3838536" cy="143074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8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Abteilung</a:t>
            </a:r>
            <a:endParaRPr lang="en-US" dirty="0" smtClean="0"/>
          </a:p>
        </p:txBody>
      </p:sp>
      <p:pic>
        <p:nvPicPr>
          <p:cNvPr id="21" name="Picture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0947" y="280683"/>
            <a:ext cx="1188000" cy="270001"/>
          </a:xfrm>
          <a:prstGeom prst="rect">
            <a:avLst/>
          </a:prstGeom>
        </p:spPr>
      </p:pic>
      <p:sp>
        <p:nvSpPr>
          <p:cNvPr id="22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0954" y="2672239"/>
            <a:ext cx="288000" cy="288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24" y="3092392"/>
            <a:ext cx="1095385" cy="1095385"/>
          </a:xfrm>
          <a:prstGeom prst="rect">
            <a:avLst/>
          </a:prstGeom>
        </p:spPr>
      </p:pic>
      <p:sp>
        <p:nvSpPr>
          <p:cNvPr id="13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23" name="Rectangle 1"/>
          <p:cNvSpPr/>
          <p:nvPr userDrawn="1"/>
        </p:nvSpPr>
        <p:spPr>
          <a:xfrm>
            <a:off x="423529" y="2835289"/>
            <a:ext cx="6174121" cy="183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4907617" y="4187777"/>
            <a:ext cx="1425600" cy="238527"/>
          </a:xfrm>
          <a:prstGeom prst="rect">
            <a:avLst/>
          </a:prstGeom>
        </p:spPr>
        <p:txBody>
          <a:bodyPr wrap="square" lIns="0" tIns="34290" rIns="0" bIns="34290">
            <a:spAutoFit/>
          </a:bodyPr>
          <a:lstStyle/>
          <a:p>
            <a:pPr lvl="0" algn="ctr"/>
            <a:r>
              <a:rPr lang="en-US" sz="11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www.woehler.de</a:t>
            </a:r>
            <a:endParaRPr lang="en-US" sz="9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530947" y="280683"/>
            <a:ext cx="1188000" cy="270001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24" y="3092392"/>
            <a:ext cx="1095385" cy="10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-Biblioth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166648" y="1191873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smtClean="0">
                <a:solidFill>
                  <a:schemeClr val="bg1"/>
                </a:solidFill>
              </a:rPr>
              <a:t>CHART-BIBLIOTHEK</a:t>
            </a:r>
            <a:endParaRPr lang="de-DE" sz="4000" b="1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8008" y="2030599"/>
            <a:ext cx="79079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olidFill>
                  <a:schemeClr val="bg1"/>
                </a:solidFill>
              </a:rPr>
              <a:t>Um die Dateigröße der Masterpräsentation gering zu halten, </a:t>
            </a:r>
            <a:br>
              <a:rPr lang="de-DE" baseline="0" dirty="0" smtClean="0">
                <a:solidFill>
                  <a:schemeClr val="bg1"/>
                </a:solidFill>
              </a:rPr>
            </a:br>
            <a:r>
              <a:rPr lang="de-DE" baseline="0" dirty="0" smtClean="0">
                <a:solidFill>
                  <a:schemeClr val="bg1"/>
                </a:solidFill>
              </a:rPr>
              <a:t>sind weitere Folien dieser Art in einer separaten Datei abgespeichert.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Die nachfolgenden Folien </a:t>
            </a:r>
            <a:r>
              <a:rPr lang="de-DE" baseline="0" dirty="0" smtClean="0">
                <a:solidFill>
                  <a:schemeClr val="bg1"/>
                </a:solidFill>
              </a:rPr>
              <a:t>können über anklicken der Folie, drücken von „Strg + A“ und anschließend „Strg + C“ kopiert und auf der gewünschten Folie über „Strg + V“ eingefügt werden. Leider bietet PowerPoint für diese Grafikelemente keine Platzhalter an.</a:t>
            </a:r>
          </a:p>
          <a:p>
            <a:pPr algn="ctr"/>
            <a:endParaRPr lang="de-DE" baseline="0" dirty="0" smtClean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1166648" y="1191873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smtClean="0">
                <a:solidFill>
                  <a:schemeClr val="bg1"/>
                </a:solidFill>
              </a:rPr>
              <a:t>CHART-BIBLIOTHEK</a:t>
            </a:r>
            <a:endParaRPr lang="de-DE" sz="4000" b="1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618008" y="2030599"/>
            <a:ext cx="79079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olidFill>
                  <a:schemeClr val="bg1"/>
                </a:solidFill>
              </a:rPr>
              <a:t>Um die Dateigröße der Masterpräsentation gering zu halten, </a:t>
            </a:r>
            <a:br>
              <a:rPr lang="de-DE" baseline="0" dirty="0" smtClean="0">
                <a:solidFill>
                  <a:schemeClr val="bg1"/>
                </a:solidFill>
              </a:rPr>
            </a:br>
            <a:r>
              <a:rPr lang="de-DE" baseline="0" dirty="0" smtClean="0">
                <a:solidFill>
                  <a:schemeClr val="bg1"/>
                </a:solidFill>
              </a:rPr>
              <a:t>sind weitere Folien dieser Art in einer separaten Datei abgespeichert.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Die nachfolgenden Folien </a:t>
            </a:r>
            <a:r>
              <a:rPr lang="de-DE" baseline="0" dirty="0" smtClean="0">
                <a:solidFill>
                  <a:schemeClr val="bg1"/>
                </a:solidFill>
              </a:rPr>
              <a:t>können über anklicken der Folie, drücken von „Strg + A“ und anschließend „Strg + C“ kopiert und auf der gewünschten Folie über „Strg + V“ eingefügt werden. Leider bietet PowerPoint für diese Grafikelemente keine Platzhalter an.</a:t>
            </a:r>
          </a:p>
          <a:p>
            <a:pPr algn="ctr"/>
            <a:endParaRPr lang="de-DE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6"/>
          <p:cNvGrpSpPr>
            <a:grpSpLocks/>
          </p:cNvGrpSpPr>
          <p:nvPr/>
        </p:nvGrpSpPr>
        <p:grpSpPr bwMode="auto">
          <a:xfrm>
            <a:off x="422275" y="1100611"/>
            <a:ext cx="5456238" cy="461489"/>
            <a:chOff x="453200" y="1356360"/>
            <a:chExt cx="6599145" cy="2105790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453200" y="1357300"/>
              <a:ext cx="6599145" cy="2104850"/>
            </a:xfrm>
            <a:prstGeom prst="homePlate">
              <a:avLst>
                <a:gd name="adj" fmla="val 1984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457200" y="1356360"/>
              <a:ext cx="566031" cy="2105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/>
              <a:r>
                <a:rPr lang="de-DE" altLang="de-DE"/>
                <a:t>1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110199" y="1729621"/>
              <a:ext cx="5724477" cy="140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r>
                <a:rPr lang="de-DE" altLang="de-DE" smtClean="0">
                  <a:solidFill>
                    <a:schemeClr val="tx1"/>
                  </a:solidFill>
                </a:rPr>
                <a:t>Thema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pieren 16"/>
          <p:cNvGrpSpPr>
            <a:grpSpLocks/>
          </p:cNvGrpSpPr>
          <p:nvPr/>
        </p:nvGrpSpPr>
        <p:grpSpPr bwMode="auto">
          <a:xfrm>
            <a:off x="422275" y="1732254"/>
            <a:ext cx="5452931" cy="458496"/>
            <a:chOff x="453200" y="1356360"/>
            <a:chExt cx="7468919" cy="2092133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453200" y="1357300"/>
              <a:ext cx="7468919" cy="2091193"/>
            </a:xfrm>
            <a:prstGeom prst="homePlate">
              <a:avLst>
                <a:gd name="adj" fmla="val 19845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57200" y="1356360"/>
              <a:ext cx="641023" cy="20921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/>
              <a:r>
                <a:rPr lang="de-DE" altLang="de-DE"/>
                <a:t>1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110199" y="1696242"/>
              <a:ext cx="6565412" cy="140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r>
                <a:rPr lang="de-DE" altLang="de-DE" smtClean="0">
                  <a:solidFill>
                    <a:schemeClr val="accent5"/>
                  </a:solidFill>
                </a:rPr>
                <a:t>Thema</a:t>
              </a:r>
              <a:endParaRPr lang="de-DE" altLang="de-DE">
                <a:solidFill>
                  <a:schemeClr val="accent5"/>
                </a:solidFill>
              </a:endParaRPr>
            </a:p>
          </p:txBody>
        </p:sp>
      </p:grp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6094413" y="1100611"/>
            <a:ext cx="2624137" cy="356393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grpSp>
        <p:nvGrpSpPr>
          <p:cNvPr id="11" name="Gruppieren 16"/>
          <p:cNvGrpSpPr>
            <a:grpSpLocks/>
          </p:cNvGrpSpPr>
          <p:nvPr userDrawn="1"/>
        </p:nvGrpSpPr>
        <p:grpSpPr bwMode="auto">
          <a:xfrm>
            <a:off x="422275" y="1100611"/>
            <a:ext cx="5456238" cy="461489"/>
            <a:chOff x="453200" y="1356360"/>
            <a:chExt cx="6599145" cy="2105790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453200" y="1357300"/>
              <a:ext cx="6599145" cy="2104850"/>
            </a:xfrm>
            <a:prstGeom prst="homePlate">
              <a:avLst>
                <a:gd name="adj" fmla="val 1984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57200" y="1356360"/>
              <a:ext cx="566031" cy="2105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/>
              <a:r>
                <a:rPr lang="de-DE" altLang="de-DE"/>
                <a:t>1</a:t>
              </a: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110199" y="1729621"/>
              <a:ext cx="5724477" cy="140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r>
                <a:rPr lang="de-DE" altLang="de-DE" smtClean="0">
                  <a:solidFill>
                    <a:schemeClr val="tx1"/>
                  </a:solidFill>
                </a:rPr>
                <a:t>Thema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pieren 16"/>
          <p:cNvGrpSpPr>
            <a:grpSpLocks/>
          </p:cNvGrpSpPr>
          <p:nvPr userDrawn="1"/>
        </p:nvGrpSpPr>
        <p:grpSpPr bwMode="auto">
          <a:xfrm>
            <a:off x="422275" y="1732254"/>
            <a:ext cx="5452931" cy="458496"/>
            <a:chOff x="453200" y="1356360"/>
            <a:chExt cx="7468919" cy="2092133"/>
          </a:xfrm>
        </p:grpSpPr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453200" y="1357300"/>
              <a:ext cx="7468919" cy="2091193"/>
            </a:xfrm>
            <a:prstGeom prst="homePlate">
              <a:avLst>
                <a:gd name="adj" fmla="val 19845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457200" y="1356360"/>
              <a:ext cx="641023" cy="20921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/>
              <a:r>
                <a:rPr lang="de-DE" altLang="de-DE"/>
                <a:t>1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110199" y="1696242"/>
              <a:ext cx="6565412" cy="140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1400" b="1"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r>
                <a:rPr lang="de-DE" altLang="de-DE" smtClean="0">
                  <a:solidFill>
                    <a:schemeClr val="accent5"/>
                  </a:solidFill>
                </a:rPr>
                <a:t>Thema</a:t>
              </a:r>
              <a:endParaRPr lang="de-DE" altLang="de-DE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75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600946"/>
              </p:ext>
            </p:extLst>
          </p:nvPr>
        </p:nvGraphicFramePr>
        <p:xfrm>
          <a:off x="425450" y="1103313"/>
          <a:ext cx="8283972" cy="3487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662"/>
                <a:gridCol w="1380662"/>
                <a:gridCol w="1380662"/>
                <a:gridCol w="1380662"/>
                <a:gridCol w="1380662"/>
                <a:gridCol w="1380662"/>
              </a:tblGrid>
              <a:tr h="58126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</a:tr>
              <a:tr h="581268"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</a:tr>
              <a:tr h="581268"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</a:tr>
              <a:tr h="581268"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</a:tr>
              <a:tr h="581268"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</a:tr>
              <a:tr h="581268">
                <a:tc>
                  <a:txBody>
                    <a:bodyPr/>
                    <a:lstStyle/>
                    <a:p>
                      <a:r>
                        <a:rPr lang="de-DE" dirty="0" smtClean="0"/>
                        <a:t>Text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Text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Inhaltsplatzhalt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28600946"/>
              </p:ext>
            </p:extLst>
          </p:nvPr>
        </p:nvGraphicFramePr>
        <p:xfrm>
          <a:off x="425450" y="1103313"/>
          <a:ext cx="8283972" cy="3487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662"/>
                <a:gridCol w="1380662"/>
                <a:gridCol w="1380662"/>
                <a:gridCol w="1380662"/>
                <a:gridCol w="1380662"/>
                <a:gridCol w="1380662"/>
              </a:tblGrid>
              <a:tr h="58126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</a:tr>
              <a:tr h="581268"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</a:tr>
              <a:tr h="581268"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</a:tr>
              <a:tr h="581268"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</a:tr>
              <a:tr h="581268"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</a:tr>
              <a:tr h="581268">
                <a:tc>
                  <a:txBody>
                    <a:bodyPr/>
                    <a:lstStyle/>
                    <a:p>
                      <a:r>
                        <a:rPr lang="de-DE" dirty="0" smtClean="0"/>
                        <a:t>Text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Text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Text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7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rei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331845"/>
              </p:ext>
            </p:extLst>
          </p:nvPr>
        </p:nvGraphicFramePr>
        <p:xfrm>
          <a:off x="1543508" y="1103313"/>
          <a:ext cx="7168692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Inhaltsplatzhalt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09331845"/>
              </p:ext>
            </p:extLst>
          </p:nvPr>
        </p:nvGraphicFramePr>
        <p:xfrm>
          <a:off x="1543508" y="1103313"/>
          <a:ext cx="7168692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50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reisdiagramm explod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310970"/>
              </p:ext>
            </p:extLst>
          </p:nvPr>
        </p:nvGraphicFramePr>
        <p:xfrm>
          <a:off x="1543508" y="1103313"/>
          <a:ext cx="7168692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Inhaltsplatzhalt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949310970"/>
              </p:ext>
            </p:extLst>
          </p:nvPr>
        </p:nvGraphicFramePr>
        <p:xfrm>
          <a:off x="1543508" y="1103313"/>
          <a:ext cx="7168692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52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lkendiagram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302853"/>
              </p:ext>
            </p:extLst>
          </p:nvPr>
        </p:nvGraphicFramePr>
        <p:xfrm>
          <a:off x="425450" y="1103313"/>
          <a:ext cx="8286750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Inhaltsplatzhalt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728302853"/>
              </p:ext>
            </p:extLst>
          </p:nvPr>
        </p:nvGraphicFramePr>
        <p:xfrm>
          <a:off x="425450" y="1103313"/>
          <a:ext cx="8286750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29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lkendiagram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138454"/>
              </p:ext>
            </p:extLst>
          </p:nvPr>
        </p:nvGraphicFramePr>
        <p:xfrm>
          <a:off x="425450" y="1103313"/>
          <a:ext cx="8286750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Inhaltsplatzhalt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45138454"/>
              </p:ext>
            </p:extLst>
          </p:nvPr>
        </p:nvGraphicFramePr>
        <p:xfrm>
          <a:off x="425450" y="1103313"/>
          <a:ext cx="8286750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214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lkendiagram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516559"/>
              </p:ext>
            </p:extLst>
          </p:nvPr>
        </p:nvGraphicFramePr>
        <p:xfrm>
          <a:off x="425450" y="1103313"/>
          <a:ext cx="8286750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Inhaltsplatzhalt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34516559"/>
              </p:ext>
            </p:extLst>
          </p:nvPr>
        </p:nvGraphicFramePr>
        <p:xfrm>
          <a:off x="425450" y="1103313"/>
          <a:ext cx="8286750" cy="356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01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94.xml"/><Relationship Id="rId47" Type="http://schemas.openxmlformats.org/officeDocument/2006/relationships/slideLayout" Target="../slideLayouts/slideLayout99.xml"/><Relationship Id="rId50" Type="http://schemas.openxmlformats.org/officeDocument/2006/relationships/slideLayout" Target="../slideLayouts/slideLayout102.xml"/><Relationship Id="rId55" Type="http://schemas.openxmlformats.org/officeDocument/2006/relationships/image" Target="../media/image2.emf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46" Type="http://schemas.openxmlformats.org/officeDocument/2006/relationships/slideLayout" Target="../slideLayouts/slideLayout98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93.xml"/><Relationship Id="rId54" Type="http://schemas.openxmlformats.org/officeDocument/2006/relationships/image" Target="../media/image1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45" Type="http://schemas.openxmlformats.org/officeDocument/2006/relationships/slideLayout" Target="../slideLayouts/slideLayout97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4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4" Type="http://schemas.openxmlformats.org/officeDocument/2006/relationships/slideLayout" Target="../slideLayouts/slideLayout96.xml"/><Relationship Id="rId52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43" Type="http://schemas.openxmlformats.org/officeDocument/2006/relationships/slideLayout" Target="../slideLayouts/slideLayout95.xml"/><Relationship Id="rId48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60.xml"/><Relationship Id="rId51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woehler-balken.jpg"/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827"/>
            <a:ext cx="9144000" cy="154305"/>
          </a:xfrm>
          <a:prstGeom prst="rect">
            <a:avLst/>
          </a:prstGeom>
        </p:spPr>
      </p:pic>
      <p:sp>
        <p:nvSpPr>
          <p:cNvPr id="17" name="Titelplatzhalter 3"/>
          <p:cNvSpPr>
            <a:spLocks noGrp="1"/>
          </p:cNvSpPr>
          <p:nvPr>
            <p:ph type="title"/>
          </p:nvPr>
        </p:nvSpPr>
        <p:spPr>
          <a:xfrm>
            <a:off x="422275" y="136477"/>
            <a:ext cx="8289238" cy="54591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Seitentitel</a:t>
            </a:r>
          </a:p>
        </p:txBody>
      </p:sp>
      <p:pic>
        <p:nvPicPr>
          <p:cNvPr id="18" name="Picture 8"/>
          <p:cNvPicPr>
            <a:picLocks noChangeAspect="1"/>
          </p:cNvPicPr>
          <p:nvPr/>
        </p:nvPicPr>
        <p:blipFill>
          <a:blip r:embed="rId55" cstate="email"/>
          <a:stretch>
            <a:fillRect/>
          </a:stretch>
        </p:blipFill>
        <p:spPr>
          <a:xfrm>
            <a:off x="427265" y="4844576"/>
            <a:ext cx="540000" cy="122726"/>
          </a:xfrm>
          <a:prstGeom prst="rect">
            <a:avLst/>
          </a:prstGeom>
        </p:spPr>
      </p:pic>
      <p:sp>
        <p:nvSpPr>
          <p:cNvPr id="19" name="Textplatzhalter 4"/>
          <p:cNvSpPr>
            <a:spLocks noGrp="1"/>
          </p:cNvSpPr>
          <p:nvPr>
            <p:ph type="body" idx="1"/>
          </p:nvPr>
        </p:nvSpPr>
        <p:spPr>
          <a:xfrm>
            <a:off x="422275" y="1109662"/>
            <a:ext cx="8289239" cy="3557587"/>
          </a:xfrm>
          <a:prstGeom prst="rect">
            <a:avLst/>
          </a:prstGeom>
        </p:spPr>
        <p:txBody>
          <a:bodyPr vert="horz" lIns="0" tIns="90000" rIns="0" bIns="3429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451725" y="4842533"/>
            <a:ext cx="687063" cy="180000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920875" y="4837888"/>
            <a:ext cx="5318125" cy="184645"/>
          </a:xfrm>
          <a:prstGeom prst="rect">
            <a:avLst/>
          </a:prstGeom>
        </p:spPr>
        <p:txBody>
          <a:bodyPr vert="horz" lIns="36000" tIns="34290" rIns="68580" bIns="342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138788" y="4842533"/>
            <a:ext cx="570634" cy="180000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32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6" r:id="rId2"/>
    <p:sldLayoutId id="2147483827" r:id="rId3"/>
    <p:sldLayoutId id="2147483836" r:id="rId4"/>
    <p:sldLayoutId id="2147483690" r:id="rId5"/>
    <p:sldLayoutId id="2147483691" r:id="rId6"/>
    <p:sldLayoutId id="2147483660" r:id="rId7"/>
    <p:sldLayoutId id="2147483695" r:id="rId8"/>
    <p:sldLayoutId id="2147483724" r:id="rId9"/>
    <p:sldLayoutId id="2147483697" r:id="rId10"/>
    <p:sldLayoutId id="2147483725" r:id="rId11"/>
    <p:sldLayoutId id="2147483828" r:id="rId12"/>
    <p:sldLayoutId id="2147483730" r:id="rId13"/>
    <p:sldLayoutId id="2147483699" r:id="rId14"/>
    <p:sldLayoutId id="2147483705" r:id="rId15"/>
    <p:sldLayoutId id="2147483727" r:id="rId16"/>
    <p:sldLayoutId id="2147483749" r:id="rId17"/>
    <p:sldLayoutId id="2147483726" r:id="rId18"/>
    <p:sldLayoutId id="2147483706" r:id="rId19"/>
    <p:sldLayoutId id="2147483707" r:id="rId20"/>
    <p:sldLayoutId id="2147483731" r:id="rId21"/>
    <p:sldLayoutId id="2147483708" r:id="rId22"/>
    <p:sldLayoutId id="2147483734" r:id="rId23"/>
    <p:sldLayoutId id="2147483712" r:id="rId24"/>
    <p:sldLayoutId id="2147483729" r:id="rId25"/>
    <p:sldLayoutId id="2147483733" r:id="rId26"/>
    <p:sldLayoutId id="2147483829" r:id="rId27"/>
    <p:sldLayoutId id="2147483777" r:id="rId28"/>
    <p:sldLayoutId id="2147483701" r:id="rId29"/>
    <p:sldLayoutId id="2147483754" r:id="rId30"/>
    <p:sldLayoutId id="2147483775" r:id="rId31"/>
    <p:sldLayoutId id="2147483702" r:id="rId32"/>
    <p:sldLayoutId id="2147483703" r:id="rId33"/>
    <p:sldLayoutId id="2147483752" r:id="rId34"/>
    <p:sldLayoutId id="2147483753" r:id="rId35"/>
    <p:sldLayoutId id="2147483773" r:id="rId36"/>
    <p:sldLayoutId id="2147483774" r:id="rId37"/>
    <p:sldLayoutId id="2147483677" r:id="rId38"/>
    <p:sldLayoutId id="2147483682" r:id="rId39"/>
    <p:sldLayoutId id="2147483713" r:id="rId40"/>
    <p:sldLayoutId id="2147483723" r:id="rId41"/>
    <p:sldLayoutId id="2147483718" r:id="rId42"/>
    <p:sldLayoutId id="2147483755" r:id="rId43"/>
    <p:sldLayoutId id="2147483720" r:id="rId44"/>
    <p:sldLayoutId id="2147483721" r:id="rId45"/>
    <p:sldLayoutId id="2147483825" r:id="rId46"/>
    <p:sldLayoutId id="2147483824" r:id="rId47"/>
    <p:sldLayoutId id="2147483823" r:id="rId48"/>
    <p:sldLayoutId id="2147483722" r:id="rId49"/>
    <p:sldLayoutId id="2147483830" r:id="rId50"/>
    <p:sldLayoutId id="2147483704" r:id="rId51"/>
    <p:sldLayoutId id="2147483832" r:id="rId5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2000" b="1" kern="1200" cap="none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685800" rtl="0" eaLnBrk="1" latinLnBrk="0" hangingPunct="1">
        <a:spcBef>
          <a:spcPct val="20000"/>
        </a:spcBef>
        <a:buClr>
          <a:srgbClr val="808080"/>
        </a:buClr>
        <a:buFont typeface="Arial" panose="020B0604020202020204" pitchFamily="34" charset="0"/>
        <a:buChar char="•"/>
        <a:tabLst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61950" indent="-184150" algn="l" defTabSz="685800" rtl="0" eaLnBrk="1" latinLnBrk="0" hangingPunct="1">
        <a:spcBef>
          <a:spcPct val="20000"/>
        </a:spcBef>
        <a:buClr>
          <a:srgbClr val="808080"/>
        </a:buClr>
        <a:buFont typeface="Arial" panose="020B0604020202020204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39750" indent="-177800" algn="l" defTabSz="685800" rtl="0" eaLnBrk="1" latinLnBrk="0" hangingPunct="1">
        <a:spcBef>
          <a:spcPct val="20000"/>
        </a:spcBef>
        <a:buClr>
          <a:srgbClr val="808080"/>
        </a:buClr>
        <a:buFont typeface="Symbol" panose="05050102010706020507" pitchFamily="18" charset="2"/>
        <a:buChar char="-"/>
        <a:tabLst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15963" indent="-176213" algn="l" defTabSz="685800" rtl="0" eaLnBrk="1" latinLnBrk="0" hangingPunct="1">
        <a:spcBef>
          <a:spcPct val="20000"/>
        </a:spcBef>
        <a:buClr>
          <a:srgbClr val="808080"/>
        </a:buClr>
        <a:buFont typeface="Symbol" panose="05050102010706020507" pitchFamily="18" charset="2"/>
        <a:buChar char="-"/>
        <a:defRPr sz="1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93763" indent="-177800" algn="l" defTabSz="685800" rtl="0" eaLnBrk="1" latinLnBrk="0" hangingPunct="1">
        <a:spcBef>
          <a:spcPct val="20000"/>
        </a:spcBef>
        <a:buClr>
          <a:srgbClr val="808080"/>
        </a:buClr>
        <a:buFont typeface="Symbol" panose="05050102010706020507" pitchFamily="18" charset="2"/>
        <a:buChar char="-"/>
        <a:defRPr sz="1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41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pos="3885" userDrawn="1">
          <p15:clr>
            <a:srgbClr val="F26B43"/>
          </p15:clr>
        </p15:guide>
        <p15:guide id="9" orient="horz" pos="482" userDrawn="1">
          <p15:clr>
            <a:srgbClr val="F26B43"/>
          </p15:clr>
        </p15:guide>
        <p15:guide id="10" orient="horz" pos="255" userDrawn="1">
          <p15:clr>
            <a:srgbClr val="F26B43"/>
          </p15:clr>
        </p15:guide>
        <p15:guide id="11" pos="2048" userDrawn="1">
          <p15:clr>
            <a:srgbClr val="F26B43"/>
          </p15:clr>
        </p15:guide>
        <p15:guide id="12" pos="2139" userDrawn="1">
          <p15:clr>
            <a:srgbClr val="F26B43"/>
          </p15:clr>
        </p15:guide>
        <p15:guide id="13" pos="5564" userDrawn="1">
          <p15:clr>
            <a:srgbClr val="F26B43"/>
          </p15:clr>
        </p15:guide>
        <p15:guide id="14" pos="56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woehler-balken.jpg"/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827"/>
            <a:ext cx="9144000" cy="154305"/>
          </a:xfrm>
          <a:prstGeom prst="rect">
            <a:avLst/>
          </a:prstGeom>
        </p:spPr>
      </p:pic>
      <p:sp>
        <p:nvSpPr>
          <p:cNvPr id="17" name="Titelplatzhalter 3"/>
          <p:cNvSpPr>
            <a:spLocks noGrp="1"/>
          </p:cNvSpPr>
          <p:nvPr>
            <p:ph type="title"/>
          </p:nvPr>
        </p:nvSpPr>
        <p:spPr>
          <a:xfrm>
            <a:off x="422275" y="136477"/>
            <a:ext cx="8289238" cy="54591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Seitentitel</a:t>
            </a:r>
          </a:p>
        </p:txBody>
      </p:sp>
      <p:pic>
        <p:nvPicPr>
          <p:cNvPr id="18" name="Picture 8"/>
          <p:cNvPicPr>
            <a:picLocks noChangeAspect="1"/>
          </p:cNvPicPr>
          <p:nvPr/>
        </p:nvPicPr>
        <p:blipFill>
          <a:blip r:embed="rId55" cstate="email"/>
          <a:stretch>
            <a:fillRect/>
          </a:stretch>
        </p:blipFill>
        <p:spPr>
          <a:xfrm>
            <a:off x="427265" y="4844576"/>
            <a:ext cx="540000" cy="122726"/>
          </a:xfrm>
          <a:prstGeom prst="rect">
            <a:avLst/>
          </a:prstGeom>
        </p:spPr>
      </p:pic>
      <p:sp>
        <p:nvSpPr>
          <p:cNvPr id="19" name="Textplatzhalter 4"/>
          <p:cNvSpPr>
            <a:spLocks noGrp="1"/>
          </p:cNvSpPr>
          <p:nvPr>
            <p:ph type="body" idx="1"/>
          </p:nvPr>
        </p:nvSpPr>
        <p:spPr>
          <a:xfrm>
            <a:off x="422275" y="1109662"/>
            <a:ext cx="8289239" cy="3557587"/>
          </a:xfrm>
          <a:prstGeom prst="rect">
            <a:avLst/>
          </a:prstGeom>
        </p:spPr>
        <p:txBody>
          <a:bodyPr vert="horz" lIns="0" tIns="90000" rIns="0" bIns="3429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451725" y="4842533"/>
            <a:ext cx="687063" cy="180000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920875" y="4837888"/>
            <a:ext cx="5318125" cy="184645"/>
          </a:xfrm>
          <a:prstGeom prst="rect">
            <a:avLst/>
          </a:prstGeom>
        </p:spPr>
        <p:txBody>
          <a:bodyPr vert="horz" lIns="36000" tIns="34290" rIns="68580" bIns="342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138788" y="4842533"/>
            <a:ext cx="570634" cy="180000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lvl1pPr algn="r">
              <a:defRPr sz="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2B8924B-968A-4F3E-BEAE-20BCDD2C191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32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  <p:sldLayoutId id="2147483859" r:id="rId22"/>
    <p:sldLayoutId id="2147483860" r:id="rId23"/>
    <p:sldLayoutId id="2147483861" r:id="rId24"/>
    <p:sldLayoutId id="2147483862" r:id="rId25"/>
    <p:sldLayoutId id="2147483863" r:id="rId26"/>
    <p:sldLayoutId id="2147483864" r:id="rId27"/>
    <p:sldLayoutId id="2147483865" r:id="rId28"/>
    <p:sldLayoutId id="2147483866" r:id="rId29"/>
    <p:sldLayoutId id="2147483867" r:id="rId30"/>
    <p:sldLayoutId id="2147483868" r:id="rId31"/>
    <p:sldLayoutId id="2147483869" r:id="rId32"/>
    <p:sldLayoutId id="2147483870" r:id="rId33"/>
    <p:sldLayoutId id="2147483871" r:id="rId34"/>
    <p:sldLayoutId id="2147483872" r:id="rId35"/>
    <p:sldLayoutId id="2147483873" r:id="rId36"/>
    <p:sldLayoutId id="2147483874" r:id="rId37"/>
    <p:sldLayoutId id="2147483875" r:id="rId38"/>
    <p:sldLayoutId id="2147483876" r:id="rId39"/>
    <p:sldLayoutId id="2147483877" r:id="rId40"/>
    <p:sldLayoutId id="2147483878" r:id="rId41"/>
    <p:sldLayoutId id="2147483879" r:id="rId42"/>
    <p:sldLayoutId id="2147483880" r:id="rId43"/>
    <p:sldLayoutId id="2147483881" r:id="rId44"/>
    <p:sldLayoutId id="2147483882" r:id="rId45"/>
    <p:sldLayoutId id="2147483883" r:id="rId46"/>
    <p:sldLayoutId id="2147483884" r:id="rId47"/>
    <p:sldLayoutId id="2147483885" r:id="rId48"/>
    <p:sldLayoutId id="2147483886" r:id="rId49"/>
    <p:sldLayoutId id="2147483887" r:id="rId50"/>
    <p:sldLayoutId id="2147483888" r:id="rId51"/>
    <p:sldLayoutId id="2147483889" r:id="rId5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2000" b="1" kern="1200" cap="none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685800" rtl="0" eaLnBrk="1" latinLnBrk="0" hangingPunct="1">
        <a:spcBef>
          <a:spcPct val="20000"/>
        </a:spcBef>
        <a:buClr>
          <a:srgbClr val="808080"/>
        </a:buClr>
        <a:buFont typeface="Arial" panose="020B0604020202020204" pitchFamily="34" charset="0"/>
        <a:buChar char="•"/>
        <a:tabLst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61950" indent="-184150" algn="l" defTabSz="685800" rtl="0" eaLnBrk="1" latinLnBrk="0" hangingPunct="1">
        <a:spcBef>
          <a:spcPct val="20000"/>
        </a:spcBef>
        <a:buClr>
          <a:srgbClr val="808080"/>
        </a:buClr>
        <a:buFont typeface="Arial" panose="020B0604020202020204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39750" indent="-177800" algn="l" defTabSz="685800" rtl="0" eaLnBrk="1" latinLnBrk="0" hangingPunct="1">
        <a:spcBef>
          <a:spcPct val="20000"/>
        </a:spcBef>
        <a:buClr>
          <a:srgbClr val="808080"/>
        </a:buClr>
        <a:buFont typeface="Symbol" panose="05050102010706020507" pitchFamily="18" charset="2"/>
        <a:buChar char="-"/>
        <a:tabLst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15963" indent="-176213" algn="l" defTabSz="685800" rtl="0" eaLnBrk="1" latinLnBrk="0" hangingPunct="1">
        <a:spcBef>
          <a:spcPct val="20000"/>
        </a:spcBef>
        <a:buClr>
          <a:srgbClr val="808080"/>
        </a:buClr>
        <a:buFont typeface="Symbol" panose="05050102010706020507" pitchFamily="18" charset="2"/>
        <a:buChar char="-"/>
        <a:defRPr sz="1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93763" indent="-177800" algn="l" defTabSz="685800" rtl="0" eaLnBrk="1" latinLnBrk="0" hangingPunct="1">
        <a:spcBef>
          <a:spcPct val="20000"/>
        </a:spcBef>
        <a:buClr>
          <a:srgbClr val="808080"/>
        </a:buClr>
        <a:buFont typeface="Symbol" panose="05050102010706020507" pitchFamily="18" charset="2"/>
        <a:buChar char="-"/>
        <a:defRPr sz="1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41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pos="3885" userDrawn="1">
          <p15:clr>
            <a:srgbClr val="F26B43"/>
          </p15:clr>
        </p15:guide>
        <p15:guide id="9" orient="horz" pos="482" userDrawn="1">
          <p15:clr>
            <a:srgbClr val="F26B43"/>
          </p15:clr>
        </p15:guide>
        <p15:guide id="10" orient="horz" pos="255" userDrawn="1">
          <p15:clr>
            <a:srgbClr val="F26B43"/>
          </p15:clr>
        </p15:guide>
        <p15:guide id="11" pos="2048" userDrawn="1">
          <p15:clr>
            <a:srgbClr val="F26B43"/>
          </p15:clr>
        </p15:guide>
        <p15:guide id="12" pos="2139" userDrawn="1">
          <p15:clr>
            <a:srgbClr val="F26B43"/>
          </p15:clr>
        </p15:guide>
        <p15:guide id="13" pos="5564" userDrawn="1">
          <p15:clr>
            <a:srgbClr val="F26B43"/>
          </p15:clr>
        </p15:guide>
        <p15:guide id="14" pos="56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Leak testing of ventilation systems according to DIN EN </a:t>
            </a:r>
            <a:r>
              <a:rPr lang="en-US" sz="1800" dirty="0" smtClean="0"/>
              <a:t>12599</a:t>
            </a:r>
            <a:br>
              <a:rPr lang="en-US" sz="1800" dirty="0" smtClean="0"/>
            </a:br>
            <a:r>
              <a:rPr lang="en-US" sz="1800" dirty="0" err="1" smtClean="0"/>
              <a:t>Wöhler</a:t>
            </a:r>
            <a:r>
              <a:rPr lang="en-US" sz="1800" dirty="0" smtClean="0"/>
              <a:t> DP 700</a:t>
            </a:r>
            <a:endParaRPr lang="de-DE" sz="1800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2412"/>
            <a:ext cx="9144000" cy="3913632"/>
          </a:xfrm>
        </p:spPr>
      </p:pic>
    </p:spTree>
    <p:extLst>
      <p:ext uri="{BB962C8B-B14F-4D97-AF65-F5344CB8AC3E}">
        <p14:creationId xmlns:p14="http://schemas.microsoft.com/office/powerpoint/2010/main" val="21407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DIN EN 12599 </a:t>
            </a:r>
            <a:r>
              <a:rPr lang="de-DE" dirty="0" smtClean="0"/>
              <a:t>- </a:t>
            </a:r>
            <a:r>
              <a:rPr lang="de-DE" dirty="0" err="1"/>
              <a:t>Scope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en-US" dirty="0"/>
              <a:t> In the case of functional tests or measurements in a system, it`s necessary to repeat the same procedure at different points."</a:t>
            </a:r>
          </a:p>
          <a:p>
            <a:endParaRPr lang="de-DE" sz="1000" dirty="0"/>
          </a:p>
          <a:p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smtClean="0">
                <a:solidFill>
                  <a:schemeClr val="tx1"/>
                </a:solidFill>
              </a:rPr>
              <a:t>„</a:t>
            </a:r>
            <a:r>
              <a:rPr lang="en-US" b="1" dirty="0">
                <a:solidFill>
                  <a:schemeClr val="tx1"/>
                </a:solidFill>
              </a:rPr>
              <a:t> With a view to reducing working hours, tests may be made on a sample basis."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de-DE" sz="1000" dirty="0" smtClean="0">
              <a:solidFill>
                <a:srgbClr val="FF0000"/>
              </a:solidFill>
            </a:endParaRPr>
          </a:p>
          <a:p>
            <a:r>
              <a:rPr lang="en-US" dirty="0"/>
              <a:t>The standard provides information on the percentage of the duct to be measured, depending on the size and number of air </a:t>
            </a:r>
            <a:r>
              <a:rPr lang="en-US" dirty="0" smtClean="0"/>
              <a:t>outlets</a:t>
            </a:r>
            <a:endParaRPr lang="en-US" dirty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1920875" y="4837888"/>
            <a:ext cx="5318125" cy="18464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20184" y="136477"/>
            <a:ext cx="8289238" cy="545911"/>
          </a:xfrm>
        </p:spPr>
        <p:txBody>
          <a:bodyPr/>
          <a:lstStyle/>
          <a:p>
            <a:r>
              <a:rPr lang="de-DE" sz="18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Normative </a:t>
            </a:r>
            <a:r>
              <a:rPr lang="de-DE" sz="1800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requirements</a:t>
            </a:r>
            <a:endParaRPr lang="de-DE" dirty="0"/>
          </a:p>
        </p:txBody>
      </p:sp>
      <p:sp>
        <p:nvSpPr>
          <p:cNvPr id="14" name="Inhaltsplatzhalter 3"/>
          <p:cNvSpPr txBox="1">
            <a:spLocks/>
          </p:cNvSpPr>
          <p:nvPr/>
        </p:nvSpPr>
        <p:spPr>
          <a:xfrm>
            <a:off x="422963" y="909091"/>
            <a:ext cx="8286459" cy="1338809"/>
          </a:xfrm>
          <a:prstGeom prst="rect">
            <a:avLst/>
          </a:prstGeom>
        </p:spPr>
        <p:txBody>
          <a:bodyPr vert="horz" lIns="0" tIns="90000" rIns="0" bIns="34290" rtlCol="0">
            <a:noAutofit/>
          </a:bodyPr>
          <a:lstStyle>
            <a:lvl1pPr marL="177800" indent="-177800" algn="l" defTabSz="685800" rtl="0" eaLnBrk="1" latinLnBrk="0" hangingPunct="1">
              <a:spcBef>
                <a:spcPct val="20000"/>
              </a:spcBef>
              <a:buClr>
                <a:srgbClr val="80808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685800" rtl="0" eaLnBrk="1" latinLnBrk="0" hangingPunct="1">
              <a:spcBef>
                <a:spcPct val="20000"/>
              </a:spcBef>
              <a:buClr>
                <a:srgbClr val="808080"/>
              </a:buClr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685800" rtl="0" eaLnBrk="1" latinLnBrk="0" hangingPunct="1">
              <a:spcBef>
                <a:spcPct val="20000"/>
              </a:spcBef>
              <a:buClr>
                <a:srgbClr val="808080"/>
              </a:buClr>
              <a:buFont typeface="Symbol" panose="05050102010706020507" pitchFamily="18" charset="2"/>
              <a:buChar char="-"/>
              <a:tabLst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685800" rtl="0" eaLnBrk="1" latinLnBrk="0" hangingPunct="1">
              <a:spcBef>
                <a:spcPct val="20000"/>
              </a:spcBef>
              <a:buClr>
                <a:srgbClr val="808080"/>
              </a:buClr>
              <a:buFont typeface="Symbol" panose="05050102010706020507" pitchFamily="18" charset="2"/>
              <a:buChar char="-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3763" indent="-177800" algn="l" defTabSz="685800" rtl="0" eaLnBrk="1" latinLnBrk="0" hangingPunct="1">
              <a:spcBef>
                <a:spcPct val="20000"/>
              </a:spcBef>
              <a:buClr>
                <a:srgbClr val="808080"/>
              </a:buClr>
              <a:buFont typeface="Symbol" panose="05050102010706020507" pitchFamily="18" charset="2"/>
              <a:buChar char="-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of the leak test: Classification of the air duct </a:t>
            </a:r>
            <a:r>
              <a:rPr lang="en-US" sz="180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marL="0" lvl="0" indent="0">
              <a:buNone/>
              <a:defRPr/>
            </a:pPr>
            <a:r>
              <a:rPr lang="en-US" sz="14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tightness classes are named in the basic standard DIN EN 13779. This standard has now been replaced by DIN EN 16798-3 </a:t>
            </a:r>
            <a:r>
              <a:rPr lang="en-US" sz="1400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Tightness class B is the minimum requirement </a:t>
            </a:r>
            <a:r>
              <a:rPr lang="en-US" sz="14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assembled air duct systems (cf. e.g. DIN 1946-6)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1" indent="-1841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1" indent="-1841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1" indent="-1841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1" indent="-1841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1" indent="-1841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7800" marR="0" lvl="1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7800" marR="0" lvl="0" indent="-1778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020254"/>
              </p:ext>
            </p:extLst>
          </p:nvPr>
        </p:nvGraphicFramePr>
        <p:xfrm>
          <a:off x="790043" y="2035261"/>
          <a:ext cx="7593176" cy="260799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22261"/>
                <a:gridCol w="1219934"/>
                <a:gridCol w="1097766"/>
                <a:gridCol w="1096908"/>
                <a:gridCol w="3256307"/>
              </a:tblGrid>
              <a:tr h="247073">
                <a:tc gridSpan="4">
                  <a:txBody>
                    <a:bodyPr/>
                    <a:lstStyle/>
                    <a:p>
                      <a:pPr marL="36195" marR="36195" algn="ctr">
                        <a:spcAft>
                          <a:spcPts val="30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Task </a:t>
                      </a:r>
                      <a:r>
                        <a:rPr lang="de-DE" sz="900" dirty="0" err="1" smtClean="0">
                          <a:effectLst/>
                        </a:rPr>
                        <a:t>of</a:t>
                      </a:r>
                      <a:r>
                        <a:rPr lang="de-DE" sz="900" dirty="0" smtClean="0">
                          <a:effectLst/>
                        </a:rPr>
                        <a:t> </a:t>
                      </a:r>
                      <a:r>
                        <a:rPr lang="de-DE" sz="900" dirty="0" err="1" smtClean="0">
                          <a:effectLst/>
                        </a:rPr>
                        <a:t>the</a:t>
                      </a:r>
                      <a:r>
                        <a:rPr lang="de-DE" sz="900" dirty="0" smtClean="0">
                          <a:effectLst/>
                        </a:rPr>
                        <a:t> </a:t>
                      </a:r>
                      <a:r>
                        <a:rPr lang="de-DE" sz="900" dirty="0" err="1" smtClean="0">
                          <a:effectLst/>
                        </a:rPr>
                        <a:t>leake</a:t>
                      </a:r>
                      <a:r>
                        <a:rPr lang="de-DE" sz="900" dirty="0" smtClean="0">
                          <a:effectLst/>
                        </a:rPr>
                        <a:t> </a:t>
                      </a:r>
                      <a:r>
                        <a:rPr lang="de-DE" sz="900" dirty="0" err="1" smtClean="0">
                          <a:effectLst/>
                        </a:rPr>
                        <a:t>test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marR="36195">
                        <a:spcAft>
                          <a:spcPts val="300"/>
                        </a:spcAft>
                      </a:pPr>
                      <a:r>
                        <a:rPr lang="de-DE" sz="900" dirty="0" err="1" smtClean="0">
                          <a:effectLst/>
                        </a:rPr>
                        <a:t>limit</a:t>
                      </a:r>
                      <a:endParaRPr lang="de-DE" sz="900" dirty="0">
                        <a:effectLst/>
                      </a:endParaRPr>
                    </a:p>
                    <a:p>
                      <a:pPr marL="36195" marR="36195">
                        <a:spcAft>
                          <a:spcPts val="300"/>
                        </a:spcAft>
                      </a:pPr>
                      <a:r>
                        <a:rPr lang="de-DE" sz="900" dirty="0" err="1" smtClean="0">
                          <a:effectLst/>
                        </a:rPr>
                        <a:t>Leakage</a:t>
                      </a:r>
                      <a:r>
                        <a:rPr lang="de-DE" sz="900" baseline="0" dirty="0" smtClean="0">
                          <a:effectLst/>
                        </a:rPr>
                        <a:t> </a:t>
                      </a:r>
                      <a:r>
                        <a:rPr lang="de-DE" sz="900" baseline="0" dirty="0" err="1" smtClean="0">
                          <a:effectLst/>
                        </a:rPr>
                        <a:t>air</a:t>
                      </a:r>
                      <a:r>
                        <a:rPr lang="de-DE" sz="900" baseline="0" dirty="0" smtClean="0">
                          <a:effectLst/>
                        </a:rPr>
                        <a:t> rate</a:t>
                      </a:r>
                      <a:r>
                        <a:rPr lang="de-DE" sz="900" dirty="0" smtClean="0">
                          <a:effectLst/>
                        </a:rPr>
                        <a:t> </a:t>
                      </a:r>
                      <a:r>
                        <a:rPr lang="de-DE" sz="900" dirty="0">
                          <a:effectLst/>
                        </a:rPr>
                        <a:t>(</a:t>
                      </a:r>
                      <a:r>
                        <a:rPr lang="de-DE" sz="900" dirty="0" err="1" smtClean="0">
                          <a:effectLst/>
                        </a:rPr>
                        <a:t>fmax</a:t>
                      </a:r>
                      <a:r>
                        <a:rPr lang="de-DE" sz="900" dirty="0" smtClean="0">
                          <a:effectLst/>
                        </a:rPr>
                        <a:t>)</a:t>
                      </a:r>
                      <a:r>
                        <a:rPr lang="de-DE" sz="900" baseline="0" dirty="0" smtClean="0">
                          <a:effectLst/>
                        </a:rPr>
                        <a:t> </a:t>
                      </a:r>
                      <a:r>
                        <a:rPr lang="de-DE" sz="900" dirty="0" smtClean="0">
                          <a:effectLst/>
                        </a:rPr>
                        <a:t>m³ </a:t>
                      </a:r>
                      <a:r>
                        <a:rPr lang="de-DE" sz="900" dirty="0">
                          <a:effectLst/>
                        </a:rPr>
                        <a:t>s</a:t>
                      </a:r>
                      <a:r>
                        <a:rPr lang="de-DE" sz="900" baseline="30000" dirty="0">
                          <a:effectLst/>
                        </a:rPr>
                        <a:t>-1</a:t>
                      </a:r>
                      <a:r>
                        <a:rPr lang="de-DE" sz="900" dirty="0">
                          <a:effectLst/>
                        </a:rPr>
                        <a:t>m</a:t>
                      </a:r>
                      <a:r>
                        <a:rPr lang="de-DE" sz="900" baseline="30000" dirty="0">
                          <a:effectLst/>
                        </a:rPr>
                        <a:t>-²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409">
                <a:tc>
                  <a:txBody>
                    <a:bodyPr/>
                    <a:lstStyle/>
                    <a:p>
                      <a:pPr marL="36195" marR="36195">
                        <a:spcAft>
                          <a:spcPts val="300"/>
                        </a:spcAft>
                      </a:pPr>
                      <a:r>
                        <a:rPr lang="de-DE" sz="900" dirty="0">
                          <a:effectLst/>
                        </a:rPr>
                        <a:t>DIN EN 13779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300"/>
                        </a:spcAft>
                      </a:pPr>
                      <a:r>
                        <a:rPr lang="de-DE" sz="900" dirty="0">
                          <a:effectLst/>
                        </a:rPr>
                        <a:t>DIN EN 16798-3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EUROVENT 2/2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DIN 24194 Teil 2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7073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ATC 7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Nicht klassifiziert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073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ATC 6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0,067 5 x p</a:t>
                      </a:r>
                      <a:r>
                        <a:rPr lang="de-DE" sz="900" baseline="-25000">
                          <a:effectLst/>
                        </a:rPr>
                        <a:t>t</a:t>
                      </a:r>
                      <a:r>
                        <a:rPr lang="de-DE" sz="900" baseline="30000">
                          <a:effectLst/>
                        </a:rPr>
                        <a:t>0.65</a:t>
                      </a:r>
                      <a:r>
                        <a:rPr lang="de-DE" sz="900">
                          <a:effectLst/>
                        </a:rPr>
                        <a:t> x 10</a:t>
                      </a:r>
                      <a:r>
                        <a:rPr lang="de-DE" sz="900" baseline="30000">
                          <a:effectLst/>
                        </a:rPr>
                        <a:t>-3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073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A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ATC 5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A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II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0,027 x p</a:t>
                      </a:r>
                      <a:r>
                        <a:rPr lang="de-DE" sz="900" baseline="-25000">
                          <a:effectLst/>
                        </a:rPr>
                        <a:t>t</a:t>
                      </a:r>
                      <a:r>
                        <a:rPr lang="de-DE" sz="900" baseline="30000">
                          <a:effectLst/>
                        </a:rPr>
                        <a:t>0.65</a:t>
                      </a:r>
                      <a:r>
                        <a:rPr lang="de-DE" sz="900">
                          <a:effectLst/>
                        </a:rPr>
                        <a:t> x 10</a:t>
                      </a:r>
                      <a:r>
                        <a:rPr lang="de-DE" sz="900" baseline="30000">
                          <a:effectLst/>
                        </a:rPr>
                        <a:t>-3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073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B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ATC 4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B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III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0,009 x p</a:t>
                      </a:r>
                      <a:r>
                        <a:rPr lang="de-DE" sz="900" baseline="-25000">
                          <a:effectLst/>
                        </a:rPr>
                        <a:t>t</a:t>
                      </a:r>
                      <a:r>
                        <a:rPr lang="de-DE" sz="900" baseline="30000">
                          <a:effectLst/>
                        </a:rPr>
                        <a:t>0.65</a:t>
                      </a:r>
                      <a:r>
                        <a:rPr lang="de-DE" sz="900">
                          <a:effectLst/>
                        </a:rPr>
                        <a:t> x 10</a:t>
                      </a:r>
                      <a:r>
                        <a:rPr lang="de-DE" sz="900" baseline="30000">
                          <a:effectLst/>
                        </a:rPr>
                        <a:t>-3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073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C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ATC 3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C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IV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0,003 x p</a:t>
                      </a:r>
                      <a:r>
                        <a:rPr lang="de-DE" sz="900" baseline="-25000">
                          <a:effectLst/>
                        </a:rPr>
                        <a:t>t</a:t>
                      </a:r>
                      <a:r>
                        <a:rPr lang="de-DE" sz="900" baseline="30000">
                          <a:effectLst/>
                        </a:rPr>
                        <a:t>0.65</a:t>
                      </a:r>
                      <a:r>
                        <a:rPr lang="de-DE" sz="900">
                          <a:effectLst/>
                        </a:rPr>
                        <a:t> x 10</a:t>
                      </a:r>
                      <a:r>
                        <a:rPr lang="de-DE" sz="900" baseline="30000">
                          <a:effectLst/>
                        </a:rPr>
                        <a:t>-3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073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ATC 2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0,001 x p</a:t>
                      </a:r>
                      <a:r>
                        <a:rPr lang="de-DE" sz="900" baseline="-25000">
                          <a:effectLst/>
                        </a:rPr>
                        <a:t>t</a:t>
                      </a:r>
                      <a:r>
                        <a:rPr lang="de-DE" sz="900" baseline="30000">
                          <a:effectLst/>
                        </a:rPr>
                        <a:t>0.65</a:t>
                      </a:r>
                      <a:r>
                        <a:rPr lang="de-DE" sz="900">
                          <a:effectLst/>
                        </a:rPr>
                        <a:t> x 10</a:t>
                      </a:r>
                      <a:r>
                        <a:rPr lang="de-DE" sz="900" baseline="30000">
                          <a:effectLst/>
                        </a:rPr>
                        <a:t>-3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073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ATC 1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DE" sz="900" dirty="0">
                          <a:effectLst/>
                        </a:rPr>
                        <a:t>0,000 33 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790042" y="3627120"/>
            <a:ext cx="2143657" cy="525780"/>
          </a:xfrm>
          <a:prstGeom prst="rect">
            <a:avLst/>
          </a:prstGeom>
          <a:noFill/>
          <a:ln w="6032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61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25809" y="1102519"/>
            <a:ext cx="5527316" cy="3564731"/>
          </a:xfrm>
        </p:spPr>
        <p:txBody>
          <a:bodyPr/>
          <a:lstStyle/>
          <a:p>
            <a:r>
              <a:rPr lang="en-US" dirty="0"/>
              <a:t>To be agreed upon in the contract/to be written </a:t>
            </a:r>
            <a:r>
              <a:rPr lang="en-US" dirty="0" smtClean="0"/>
              <a:t>out!</a:t>
            </a:r>
          </a:p>
          <a:p>
            <a:pPr lvl="1"/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measurement</a:t>
            </a:r>
            <a:endParaRPr lang="de-DE" dirty="0" smtClean="0"/>
          </a:p>
          <a:p>
            <a:r>
              <a:rPr lang="en-US" dirty="0"/>
              <a:t>The leakage air flow should be measured during installation of the system.</a:t>
            </a:r>
          </a:p>
          <a:p>
            <a:endParaRPr lang="de-DE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measurements - Leak tightness of air line system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42094" y="4683906"/>
            <a:ext cx="9669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Wöhler DP 700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75379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25809" y="1102519"/>
            <a:ext cx="5527316" cy="3564731"/>
          </a:xfrm>
        </p:spPr>
        <p:txBody>
          <a:bodyPr/>
          <a:lstStyle/>
          <a:p>
            <a:r>
              <a:rPr lang="en-US" dirty="0"/>
              <a:t>To be agreed upon in the contract/to be written out!</a:t>
            </a:r>
          </a:p>
          <a:p>
            <a:pPr lvl="1"/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measurement</a:t>
            </a:r>
            <a:endParaRPr lang="de-DE" dirty="0"/>
          </a:p>
          <a:p>
            <a:r>
              <a:rPr lang="en-US" dirty="0"/>
              <a:t>The leakage air flow should be measured during installation of the system.</a:t>
            </a:r>
          </a:p>
          <a:p>
            <a:r>
              <a:rPr lang="en-US" dirty="0" smtClean="0"/>
              <a:t>As </a:t>
            </a:r>
            <a:r>
              <a:rPr lang="en-US" dirty="0"/>
              <a:t>soon as a sufficiently large part of the air duct system has been installed, the openings are "</a:t>
            </a:r>
            <a:r>
              <a:rPr lang="en-US" dirty="0" smtClean="0"/>
              <a:t>closed“</a:t>
            </a:r>
          </a:p>
          <a:p>
            <a:r>
              <a:rPr lang="en-US" dirty="0"/>
              <a:t>One usually checks approx. 100 - 300 m², but at least 10 m². For KWL systems 20 - 50 m², but at least 3 m².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measurements - Leak tightness of air line system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42094" y="4683906"/>
            <a:ext cx="9669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Wöhler DP 700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1731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13744" y="1102519"/>
            <a:ext cx="5527316" cy="3564731"/>
          </a:xfrm>
        </p:spPr>
        <p:txBody>
          <a:bodyPr/>
          <a:lstStyle/>
          <a:p>
            <a:r>
              <a:rPr lang="en-US" dirty="0"/>
              <a:t>To be agreed upon in the contract/to be written out!</a:t>
            </a:r>
          </a:p>
          <a:p>
            <a:pPr lvl="1"/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measurement</a:t>
            </a:r>
            <a:endParaRPr lang="de-DE" dirty="0"/>
          </a:p>
          <a:p>
            <a:r>
              <a:rPr lang="en-US" dirty="0"/>
              <a:t>The leakage air flow should be measured during installation of the system.</a:t>
            </a:r>
          </a:p>
          <a:p>
            <a:r>
              <a:rPr lang="en-US" dirty="0"/>
              <a:t>As soon as a sufficiently large part of the air duct system has been installed, the openings are "closed“</a:t>
            </a:r>
          </a:p>
          <a:p>
            <a:r>
              <a:rPr lang="en-US" dirty="0"/>
              <a:t>One usually checks approx. 100 - 300 m², but at least 10 m². For KWL systems 20 - 50 m², but at least 3 m².</a:t>
            </a:r>
          </a:p>
          <a:p>
            <a:r>
              <a:rPr lang="en-US" dirty="0"/>
              <a:t>Test pressures </a:t>
            </a:r>
            <a:r>
              <a:rPr lang="en-US" dirty="0" smtClean="0"/>
              <a:t>should </a:t>
            </a:r>
            <a:r>
              <a:rPr lang="en-US" dirty="0"/>
              <a:t>preferably be in the middle of the mean operating pressure</a:t>
            </a:r>
            <a:r>
              <a:rPr lang="en-US" dirty="0" smtClean="0"/>
              <a:t>.</a:t>
            </a:r>
          </a:p>
          <a:p>
            <a:r>
              <a:rPr lang="en-US" dirty="0"/>
              <a:t>Positive pressure for supply air lines, negative pressure for return air lines.</a:t>
            </a:r>
            <a:endParaRPr lang="de-DE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measurements - Leak tightness of air line system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42094" y="4683906"/>
            <a:ext cx="9669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Wöhler DP 700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0507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177800" lvl="1" indent="0"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Wöhler DP 700 LEAKAGE TESTER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Leak test on ventilation systems and components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Fußzeilenplatzhalter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pic>
        <p:nvPicPr>
          <p:cNvPr id="13" name="Bild 2" descr="http://media.woehler.de/catalog/product/cache/1/image/9df78eab33525d08d6e5fb8d27136e95/7/1/7100_1.jpg"/>
          <p:cNvPicPr/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29932">
            <a:off x="125162" y="745189"/>
            <a:ext cx="4701539" cy="25831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70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Wöhler DP 700 Dichtheitsprüfung von RLT-Anlagen 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Inhaltsplatzhalter 5"/>
          <p:cNvSpPr>
            <a:spLocks noGrp="1"/>
          </p:cNvSpPr>
          <p:nvPr>
            <p:ph sz="quarter" idx="13"/>
          </p:nvPr>
        </p:nvSpPr>
        <p:spPr>
          <a:xfrm>
            <a:off x="243444" y="1223004"/>
            <a:ext cx="4488575" cy="332105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large </a:t>
            </a:r>
            <a:r>
              <a:rPr lang="en-US" dirty="0"/>
              <a:t>capacity range up to 200 m³/h Leakage </a:t>
            </a:r>
            <a:r>
              <a:rPr lang="en-US" dirty="0" err="1"/>
              <a:t>volum</a:t>
            </a:r>
            <a:endParaRPr lang="de-DE" sz="400" dirty="0" smtClean="0"/>
          </a:p>
          <a:p>
            <a:pPr>
              <a:buClr>
                <a:schemeClr val="tx1"/>
              </a:buClr>
            </a:pPr>
            <a:r>
              <a:rPr lang="de-DE" dirty="0" err="1" smtClean="0"/>
              <a:t>over</a:t>
            </a:r>
            <a:r>
              <a:rPr lang="de-DE" dirty="0" smtClean="0"/>
              <a:t>-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underpressure</a:t>
            </a:r>
            <a:r>
              <a:rPr lang="de-DE" dirty="0" smtClean="0"/>
              <a:t> </a:t>
            </a:r>
            <a:r>
              <a:rPr lang="de-DE" dirty="0" err="1"/>
              <a:t>testing</a:t>
            </a:r>
            <a:endParaRPr lang="de-DE" sz="400" dirty="0" smtClean="0"/>
          </a:p>
          <a:p>
            <a:pPr>
              <a:buClr>
                <a:schemeClr val="tx1"/>
              </a:buClr>
            </a:pPr>
            <a:r>
              <a:rPr lang="en-US" dirty="0"/>
              <a:t>Reaches the highest accuracy </a:t>
            </a:r>
            <a:r>
              <a:rPr lang="en-US" dirty="0" smtClean="0"/>
              <a:t>requirements according </a:t>
            </a:r>
            <a:r>
              <a:rPr lang="en-US" dirty="0"/>
              <a:t>to DIN EN 15727 for measurement on individual components (± 0.0009 l/s)</a:t>
            </a:r>
          </a:p>
          <a:p>
            <a:pPr marL="184150" lvl="1" indent="0">
              <a:buClr>
                <a:schemeClr val="tx1"/>
              </a:buClr>
              <a:buNone/>
            </a:pPr>
            <a:endParaRPr lang="de-DE" sz="400" dirty="0" smtClean="0"/>
          </a:p>
          <a:p>
            <a:pPr lvl="0">
              <a:buClr>
                <a:schemeClr val="tx1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Optional automatic measurement or manual measurement</a:t>
            </a:r>
          </a:p>
          <a:p>
            <a:pPr lvl="0">
              <a:buClr>
                <a:schemeClr val="tx1"/>
              </a:buClr>
            </a:pPr>
            <a:endParaRPr lang="de-DE" sz="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4150" lvl="1" indent="0">
              <a:buClr>
                <a:schemeClr val="tx1"/>
              </a:buClr>
              <a:buNone/>
            </a:pPr>
            <a:endParaRPr lang="de-DE" sz="1600" dirty="0" smtClean="0"/>
          </a:p>
          <a:p>
            <a:pPr marL="184150" lvl="1" indent="0">
              <a:buClr>
                <a:schemeClr val="tx1"/>
              </a:buClr>
              <a:buNone/>
            </a:pPr>
            <a:r>
              <a:rPr lang="de-DE" sz="1600" dirty="0" smtClean="0"/>
              <a:t> </a:t>
            </a:r>
          </a:p>
          <a:p>
            <a:pPr>
              <a:buClr>
                <a:schemeClr val="tx1"/>
              </a:buClr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0" y="1050608"/>
            <a:ext cx="39624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8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measurements - Leak tightness of air line system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With the answer of 3 questions using the </a:t>
            </a:r>
            <a:r>
              <a:rPr lang="en-US" dirty="0" err="1"/>
              <a:t>Wöhler</a:t>
            </a:r>
            <a:r>
              <a:rPr lang="en-US" dirty="0"/>
              <a:t> DP 700 to classify an air duct system (user guidance)</a:t>
            </a:r>
            <a:endParaRPr lang="de-DE" dirty="0"/>
          </a:p>
        </p:txBody>
      </p:sp>
      <p:pic>
        <p:nvPicPr>
          <p:cNvPr id="11" name="Picture 5" descr="N:\PM_Marketing\Bildmaterial\Produkte\Software\DP 700 Softw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99" y="3353015"/>
            <a:ext cx="2177280" cy="1440000"/>
          </a:xfrm>
          <a:prstGeom prst="rect">
            <a:avLst/>
          </a:prstGeom>
          <a:noFill/>
          <a:ln>
            <a:solidFill>
              <a:srgbClr val="B3B3B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1685925"/>
            <a:ext cx="2124246" cy="16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51" y="1685925"/>
            <a:ext cx="2064283" cy="156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64" y="1685925"/>
            <a:ext cx="2031501" cy="156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2" y="3308143"/>
            <a:ext cx="2025879" cy="15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3298618"/>
            <a:ext cx="2044899" cy="157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99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Advantages - Wöhler DP 700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25054" y="1145382"/>
            <a:ext cx="4043759" cy="356473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Handy set with 2 suitcases</a:t>
            </a:r>
          </a:p>
          <a:p>
            <a:pPr>
              <a:buClr>
                <a:schemeClr val="tx1"/>
              </a:buClr>
            </a:pPr>
            <a:endParaRPr lang="en-US" sz="500" dirty="0"/>
          </a:p>
          <a:p>
            <a:pPr>
              <a:buClr>
                <a:schemeClr val="tx1"/>
              </a:buClr>
            </a:pPr>
            <a:r>
              <a:rPr lang="en-US" dirty="0"/>
              <a:t>Simple operation with user guidance or in expert mode</a:t>
            </a:r>
          </a:p>
          <a:p>
            <a:pPr>
              <a:buClr>
                <a:schemeClr val="tx1"/>
              </a:buClr>
            </a:pPr>
            <a:endParaRPr lang="en-US" sz="700" dirty="0"/>
          </a:p>
          <a:p>
            <a:pPr>
              <a:buClr>
                <a:schemeClr val="tx1"/>
              </a:buClr>
            </a:pPr>
            <a:r>
              <a:rPr lang="en-US" dirty="0"/>
              <a:t>Data storage in the device</a:t>
            </a:r>
          </a:p>
          <a:p>
            <a:pPr>
              <a:buClr>
                <a:schemeClr val="tx1"/>
              </a:buClr>
            </a:pPr>
            <a:endParaRPr lang="en-US" sz="700" dirty="0"/>
          </a:p>
          <a:p>
            <a:pPr>
              <a:buClr>
                <a:schemeClr val="tx1"/>
              </a:buClr>
            </a:pPr>
            <a:r>
              <a:rPr lang="en-US" dirty="0"/>
              <a:t>Clear presentation of results</a:t>
            </a:r>
          </a:p>
          <a:p>
            <a:pPr>
              <a:buClr>
                <a:schemeClr val="tx1"/>
              </a:buClr>
            </a:pPr>
            <a:endParaRPr lang="en-US" sz="700" dirty="0"/>
          </a:p>
          <a:p>
            <a:pPr>
              <a:buClr>
                <a:schemeClr val="tx1"/>
              </a:buClr>
            </a:pPr>
            <a:r>
              <a:rPr lang="en-US" dirty="0"/>
              <a:t>With simple user guidance:  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With </a:t>
            </a:r>
            <a:r>
              <a:rPr lang="en-US" dirty="0"/>
              <a:t>3 entries to classify an air duct system or component</a:t>
            </a:r>
            <a:endParaRPr lang="de-DE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21" y="1220263"/>
            <a:ext cx="3621388" cy="273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0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/>
              <a:t>variety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25054" y="1100138"/>
            <a:ext cx="8286459" cy="356473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Leakage test on air duct systems in accordance with </a:t>
            </a:r>
            <a:r>
              <a:rPr lang="en-US" b="1" dirty="0"/>
              <a:t>DIN EN 12599 </a:t>
            </a:r>
            <a:r>
              <a:rPr lang="en-US" dirty="0"/>
              <a:t>- Test and measurement methods for the transfer of ventilation and air conditioning </a:t>
            </a:r>
            <a:r>
              <a:rPr lang="en-US" dirty="0" smtClean="0"/>
              <a:t>systems</a:t>
            </a:r>
          </a:p>
          <a:p>
            <a:pPr>
              <a:buClr>
                <a:schemeClr val="tx1"/>
              </a:buClr>
            </a:pPr>
            <a:endParaRPr lang="de-DE" sz="800" dirty="0"/>
          </a:p>
          <a:p>
            <a:pPr>
              <a:buClr>
                <a:schemeClr val="tx1"/>
              </a:buClr>
            </a:pP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duct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 </a:t>
            </a:r>
          </a:p>
          <a:p>
            <a:pPr lvl="1">
              <a:buClr>
                <a:schemeClr val="tx1"/>
              </a:buClr>
            </a:pPr>
            <a:r>
              <a:rPr lang="de-DE" b="1" dirty="0"/>
              <a:t>DIN EN 15727, DIN EN 1507, DIN EN 12237, DIN EN 13180, DIN EN 1751 </a:t>
            </a:r>
            <a:endParaRPr lang="de-DE" b="1" dirty="0" smtClean="0"/>
          </a:p>
          <a:p>
            <a:pPr lvl="1">
              <a:buClr>
                <a:schemeClr val="tx1"/>
              </a:buClr>
            </a:pPr>
            <a:endParaRPr lang="de-DE" sz="600" b="1" dirty="0" smtClean="0"/>
          </a:p>
          <a:p>
            <a:pPr>
              <a:buClr>
                <a:schemeClr val="tx1"/>
              </a:buClr>
            </a:pPr>
            <a:r>
              <a:rPr lang="de-DE" dirty="0" err="1"/>
              <a:t>Tightness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on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Air conditioning units, air conditioning cabinets, heat </a:t>
            </a:r>
            <a:r>
              <a:rPr lang="en-US" dirty="0" smtClean="0"/>
              <a:t>exchangers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Rooms </a:t>
            </a:r>
            <a:r>
              <a:rPr lang="en-US" dirty="0"/>
              <a:t>and isolators in clean room technology according to VDI 2083 Part 19:2016-10 - Clean room technology - Leak tightness of containments; classification, planning and </a:t>
            </a:r>
            <a:r>
              <a:rPr lang="en-US" dirty="0" smtClean="0"/>
              <a:t>testing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Switch </a:t>
            </a:r>
            <a:r>
              <a:rPr lang="en-US" dirty="0"/>
              <a:t>and server cabinets (functional safety of the extinguishing system</a:t>
            </a:r>
            <a:r>
              <a:rPr lang="en-US" dirty="0" smtClean="0"/>
              <a:t>!)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generally </a:t>
            </a:r>
            <a:r>
              <a:rPr lang="en-US" dirty="0"/>
              <a:t>on enclosures with tightness requirements, e.g. for hygiene/cleanliness </a:t>
            </a:r>
            <a:r>
              <a:rPr lang="en-US" dirty="0" smtClean="0"/>
              <a:t>reasons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4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22275" y="136477"/>
            <a:ext cx="8289238" cy="545911"/>
          </a:xfrm>
        </p:spPr>
        <p:txBody>
          <a:bodyPr/>
          <a:lstStyle/>
          <a:p>
            <a:r>
              <a:rPr lang="en-US" dirty="0"/>
              <a:t>Air is the most important of all food!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4574338" y="1115176"/>
            <a:ext cx="4178647" cy="2564118"/>
            <a:chOff x="4574338" y="1115176"/>
            <a:chExt cx="4178647" cy="2564118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4575206" y="2565577"/>
              <a:ext cx="4177779" cy="1113717"/>
              <a:chOff x="422279" y="2215696"/>
              <a:chExt cx="8136205" cy="994511"/>
            </a:xfrm>
          </p:grpSpPr>
          <p:sp>
            <p:nvSpPr>
              <p:cNvPr id="16" name="Textfeld 15"/>
              <p:cNvSpPr txBox="1"/>
              <p:nvPr/>
            </p:nvSpPr>
            <p:spPr>
              <a:xfrm>
                <a:off x="422279" y="2218999"/>
                <a:ext cx="1028535" cy="742591"/>
              </a:xfrm>
              <a:prstGeom prst="rect">
                <a:avLst/>
              </a:prstGeom>
              <a:solidFill>
                <a:srgbClr val="8BADDC">
                  <a:lumMod val="60000"/>
                  <a:lumOff val="40000"/>
                </a:srgbClr>
              </a:solidFill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b="1" kern="0" dirty="0" smtClean="0">
                    <a:solidFill>
                      <a:prstClr val="white"/>
                    </a:solidFill>
                    <a:latin typeface="Arial" panose="020B0604020202020204"/>
                  </a:rPr>
                  <a:t>Air</a:t>
                </a:r>
                <a:endPara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1450814" y="2215696"/>
                <a:ext cx="2238889" cy="741788"/>
              </a:xfrm>
              <a:prstGeom prst="rect">
                <a:avLst/>
              </a:prstGeom>
              <a:solidFill>
                <a:srgbClr val="0072BC"/>
              </a:solidFill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Water</a:t>
                </a:r>
                <a:endPara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3689703" y="2215696"/>
                <a:ext cx="4868781" cy="741788"/>
              </a:xfrm>
              <a:prstGeom prst="rect">
                <a:avLst/>
              </a:prstGeom>
              <a:solidFill>
                <a:srgbClr val="004070"/>
              </a:solidFill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 b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Food</a:t>
                </a:r>
                <a:endPara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422279" y="2962856"/>
                <a:ext cx="1703361" cy="24735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ca. 3 Min.</a:t>
                </a:r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1845764" y="2962856"/>
                <a:ext cx="2661342" cy="24735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ca. 3 Day</a:t>
                </a:r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3689703" y="2962856"/>
                <a:ext cx="2857316" cy="24735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rPr>
                  <a:t>ca. 3 </a:t>
                </a:r>
                <a:r>
                  <a:rPr lang="de-DE" sz="1200" kern="0" dirty="0" err="1" smtClean="0">
                    <a:solidFill>
                      <a:prstClr val="black"/>
                    </a:solidFill>
                    <a:latin typeface="Arial" panose="020B0604020202020204"/>
                  </a:rPr>
                  <a:t>Months</a:t>
                </a:r>
                <a:endPara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23" name="Inhaltsplatzhalter 5"/>
            <p:cNvSpPr txBox="1">
              <a:spLocks/>
            </p:cNvSpPr>
            <p:nvPr/>
          </p:nvSpPr>
          <p:spPr>
            <a:xfrm>
              <a:off x="4574338" y="1115176"/>
              <a:ext cx="4035425" cy="533470"/>
            </a:xfrm>
            <a:prstGeom prst="rect">
              <a:avLst/>
            </a:prstGeom>
          </p:spPr>
          <p:txBody>
            <a:bodyPr vert="horz" lIns="0" tIns="90000" rIns="0" bIns="34290" rtlCol="0">
              <a:noAutofit/>
            </a:bodyPr>
            <a:lstStyle>
              <a:lvl1pPr marL="177800" indent="-177800" algn="l" defTabSz="685800" rtl="0" eaLnBrk="1" latinLnBrk="0" hangingPunct="1">
                <a:spcBef>
                  <a:spcPct val="20000"/>
                </a:spcBef>
                <a:buClr>
                  <a:srgbClr val="808080"/>
                </a:buClr>
                <a:buFont typeface="Arial" panose="020B0604020202020204" pitchFamily="34" charset="0"/>
                <a:buChar char="•"/>
                <a:tabLst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1950" indent="-184150" algn="l" defTabSz="685800" rtl="0" eaLnBrk="1" latinLnBrk="0" hangingPunct="1">
                <a:spcBef>
                  <a:spcPct val="20000"/>
                </a:spcBef>
                <a:buClr>
                  <a:srgbClr val="808080"/>
                </a:buClr>
                <a:buFont typeface="Arial" panose="020B0604020202020204" pitchFamily="34" charset="0"/>
                <a:buChar char="»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39750" indent="-177800" algn="l" defTabSz="685800" rtl="0" eaLnBrk="1" latinLnBrk="0" hangingPunct="1">
                <a:spcBef>
                  <a:spcPct val="20000"/>
                </a:spcBef>
                <a:buClr>
                  <a:srgbClr val="808080"/>
                </a:buClr>
                <a:buFont typeface="Symbol" panose="05050102010706020507" pitchFamily="18" charset="2"/>
                <a:buChar char="-"/>
                <a:tabLst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15963" indent="-176213" algn="l" defTabSz="685800" rtl="0" eaLnBrk="1" latinLnBrk="0" hangingPunct="1">
                <a:spcBef>
                  <a:spcPct val="20000"/>
                </a:spcBef>
                <a:buClr>
                  <a:srgbClr val="808080"/>
                </a:buClr>
                <a:buFont typeface="Symbol" panose="05050102010706020507" pitchFamily="18" charset="2"/>
                <a:buChar char="-"/>
                <a:defRPr sz="1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93763" indent="-177800" algn="l" defTabSz="685800" rtl="0" eaLnBrk="1" latinLnBrk="0" hangingPunct="1">
                <a:spcBef>
                  <a:spcPct val="20000"/>
                </a:spcBef>
                <a:buClr>
                  <a:srgbClr val="808080"/>
                </a:buClr>
                <a:buFont typeface="Symbol" panose="05050102010706020507" pitchFamily="18" charset="2"/>
                <a:buChar char="-"/>
                <a:defRPr sz="1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en-US" b="1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</a:rPr>
                <a:t>How long does a person live without...</a:t>
              </a: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2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20875" y="4837888"/>
            <a:ext cx="5318125" cy="184645"/>
          </a:xfrm>
        </p:spPr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422275" y="1115176"/>
            <a:ext cx="3710882" cy="3312520"/>
            <a:chOff x="422275" y="1115176"/>
            <a:chExt cx="3710882" cy="3312520"/>
          </a:xfrm>
        </p:grpSpPr>
        <p:graphicFrame>
          <p:nvGraphicFramePr>
            <p:cNvPr id="11" name="Inhaltsplatzhalt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43012799"/>
                </p:ext>
              </p:extLst>
            </p:nvPr>
          </p:nvGraphicFramePr>
          <p:xfrm>
            <a:off x="422275" y="1886797"/>
            <a:ext cx="3236180" cy="25408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feld 11"/>
            <p:cNvSpPr txBox="1"/>
            <p:nvPr/>
          </p:nvSpPr>
          <p:spPr>
            <a:xfrm>
              <a:off x="2864289" y="2047229"/>
              <a:ext cx="1268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prstClr val="black"/>
                  </a:solidFill>
                  <a:latin typeface="Arial" panose="020B0604020202020204"/>
                  <a:cs typeface="+mn-cs"/>
                </a:rPr>
                <a:t>3 kg </a:t>
              </a:r>
              <a:r>
                <a:rPr lang="de-DE" sz="1200" dirty="0">
                  <a:solidFill>
                    <a:prstClr val="black"/>
                  </a:solidFill>
                </a:rPr>
                <a:t>liquid </a:t>
              </a:r>
              <a:r>
                <a:rPr lang="de-DE" sz="1200" dirty="0" err="1">
                  <a:solidFill>
                    <a:prstClr val="black"/>
                  </a:solidFill>
                </a:rPr>
                <a:t>food</a:t>
              </a:r>
              <a:endParaRPr lang="de-DE" sz="140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574403" y="1733023"/>
              <a:ext cx="1657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200" dirty="0">
                  <a:solidFill>
                    <a:prstClr val="black"/>
                  </a:solidFill>
                  <a:latin typeface="Arial" panose="020B0604020202020204"/>
                  <a:cs typeface="+mn-cs"/>
                </a:rPr>
                <a:t>1 kg </a:t>
              </a:r>
              <a:r>
                <a:rPr lang="de-DE" sz="1200" dirty="0" err="1" smtClean="0">
                  <a:solidFill>
                    <a:prstClr val="black"/>
                  </a:solidFill>
                  <a:latin typeface="Arial" panose="020B0604020202020204"/>
                </a:rPr>
                <a:t>soild</a:t>
              </a:r>
              <a:r>
                <a:rPr lang="de-DE" sz="12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de-DE" sz="1200" dirty="0" err="1" smtClean="0">
                  <a:solidFill>
                    <a:prstClr val="black"/>
                  </a:solidFill>
                  <a:latin typeface="Arial" panose="020B0604020202020204"/>
                </a:rPr>
                <a:t>food</a:t>
              </a:r>
              <a:endParaRPr lang="de-DE" sz="1200" dirty="0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22" name="Inhaltsplatzhalter 4"/>
            <p:cNvSpPr txBox="1">
              <a:spLocks/>
            </p:cNvSpPr>
            <p:nvPr/>
          </p:nvSpPr>
          <p:spPr>
            <a:xfrm>
              <a:off x="722056" y="1115176"/>
              <a:ext cx="3033675" cy="517105"/>
            </a:xfrm>
            <a:prstGeom prst="rect">
              <a:avLst/>
            </a:prstGeom>
          </p:spPr>
          <p:txBody>
            <a:bodyPr vert="horz" lIns="0" tIns="90000" rIns="0" bIns="34290" rtlCol="0" anchor="t">
              <a:noAutofit/>
            </a:bodyPr>
            <a:lstStyle>
              <a:lvl1pPr marL="0" indent="0" algn="ctr" defTabSz="685800" rtl="0" eaLnBrk="1" latinLnBrk="0" hangingPunct="1">
                <a:spcBef>
                  <a:spcPct val="20000"/>
                </a:spcBef>
                <a:buClr>
                  <a:srgbClr val="808080"/>
                </a:buClr>
                <a:buFont typeface="Arial" panose="020B0604020202020204" pitchFamily="34" charset="0"/>
                <a:buNone/>
                <a:tabLst/>
                <a:defRPr sz="3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77800" indent="0" algn="ctr" defTabSz="685800" rtl="0" eaLnBrk="1" latinLnBrk="0" hangingPunct="1">
                <a:spcBef>
                  <a:spcPct val="20000"/>
                </a:spcBef>
                <a:buClr>
                  <a:srgbClr val="808080"/>
                </a:buClr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361950" indent="0" algn="ctr" defTabSz="685800" rtl="0" eaLnBrk="1" latinLnBrk="0" hangingPunct="1">
                <a:spcBef>
                  <a:spcPct val="20000"/>
                </a:spcBef>
                <a:buClr>
                  <a:srgbClr val="808080"/>
                </a:buClr>
                <a:buFont typeface="Symbol" panose="05050102010706020507" pitchFamily="18" charset="2"/>
                <a:buNone/>
                <a:tabLst/>
                <a:defRPr sz="2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539750" indent="0" algn="ctr" defTabSz="685800" rtl="0" eaLnBrk="1" latinLnBrk="0" hangingPunct="1">
                <a:spcBef>
                  <a:spcPct val="20000"/>
                </a:spcBef>
                <a:buClr>
                  <a:srgbClr val="808080"/>
                </a:buClr>
                <a:buFont typeface="Symbol" panose="05050102010706020507" pitchFamily="18" charset="2"/>
                <a:buNone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715963" indent="0" algn="ctr" defTabSz="685800" rtl="0" eaLnBrk="1" latinLnBrk="0" hangingPunct="1">
                <a:spcBef>
                  <a:spcPct val="20000"/>
                </a:spcBef>
                <a:buClr>
                  <a:srgbClr val="808080"/>
                </a:buClr>
                <a:buFont typeface="Symbol" panose="05050102010706020507" pitchFamily="18" charset="2"/>
                <a:buNone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Every day, a </a:t>
              </a:r>
              <a:r>
                <a:rPr lang="en-US" sz="1600" b="1" dirty="0" smtClean="0"/>
                <a:t>you need…</a:t>
              </a:r>
              <a:endParaRPr lang="en-US" sz="1600" b="1" dirty="0"/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80808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anose="020B0604020202020204"/>
                </a:rPr>
                <a:t>	  			</a:t>
              </a:r>
              <a:endPara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527251" y="3402295"/>
              <a:ext cx="14232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20 kg </a:t>
              </a:r>
              <a:r>
                <a:rPr lang="de-DE" b="1" dirty="0" err="1" smtClean="0">
                  <a:solidFill>
                    <a:schemeClr val="bg1"/>
                  </a:solidFill>
                </a:rPr>
                <a:t>air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8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Wöhler </a:t>
            </a:r>
            <a:r>
              <a:rPr lang="de-DE" dirty="0" smtClean="0"/>
              <a:t>Technik GmbH </a:t>
            </a:r>
          </a:p>
          <a:p>
            <a:r>
              <a:rPr lang="de-DE" b="0" dirty="0" smtClean="0"/>
              <a:t>Wöhler-Platz 1</a:t>
            </a:r>
          </a:p>
          <a:p>
            <a:r>
              <a:rPr lang="de-DE" b="0" dirty="0" smtClean="0"/>
              <a:t>D-33181 </a:t>
            </a:r>
            <a:r>
              <a:rPr lang="de-DE" b="0" dirty="0"/>
              <a:t>Bad </a:t>
            </a:r>
            <a:r>
              <a:rPr lang="de-DE" b="0" dirty="0" err="1"/>
              <a:t>Wünnenberg</a:t>
            </a:r>
            <a:endParaRPr lang="de-DE" b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Bianca </a:t>
            </a:r>
            <a:r>
              <a:rPr lang="de-DE" dirty="0" err="1" smtClean="0"/>
              <a:t>Böhner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1921496" y="3608316"/>
            <a:ext cx="2745148" cy="143074"/>
          </a:xfrm>
        </p:spPr>
        <p:txBody>
          <a:bodyPr/>
          <a:lstStyle/>
          <a:p>
            <a:r>
              <a:rPr lang="de-DE" dirty="0" smtClean="0"/>
              <a:t>Dozent Wöhler Wissen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5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Short test - Effect of leakages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6076" y="1023452"/>
            <a:ext cx="76037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 dirty="0"/>
              <a:t>First a quick test with the DP 700!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00" b="1" dirty="0"/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Question: How much air </a:t>
            </a:r>
            <a:r>
              <a:rPr lang="en-US" sz="1800" dirty="0" smtClean="0"/>
              <a:t>get lost ( in liters) through </a:t>
            </a:r>
            <a:r>
              <a:rPr lang="en-US" sz="1800" dirty="0"/>
              <a:t>an open screw hole at 1000 Pa?</a:t>
            </a:r>
            <a:endParaRPr lang="de-DE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269" y="2212588"/>
            <a:ext cx="872102" cy="191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 bwMode="auto">
          <a:xfrm>
            <a:off x="5490262" y="3676896"/>
            <a:ext cx="304607" cy="30250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chemeClr val="tx1"/>
              </a:buClr>
              <a:buSzTx/>
              <a:buFont typeface="Arial" charset="0"/>
              <a:buChar char="•"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79873" y="4107539"/>
            <a:ext cx="1476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100" dirty="0" smtClean="0"/>
              <a:t>3 mm</a:t>
            </a:r>
            <a:endParaRPr lang="de-DE" sz="1100" dirty="0"/>
          </a:p>
        </p:txBody>
      </p:sp>
      <p:sp>
        <p:nvSpPr>
          <p:cNvPr id="13" name="PubOvalCallout"/>
          <p:cNvSpPr>
            <a:spLocks noEditPoints="1" noChangeArrowheads="1"/>
          </p:cNvSpPr>
          <p:nvPr/>
        </p:nvSpPr>
        <p:spPr bwMode="auto">
          <a:xfrm rot="4235707">
            <a:off x="5965522" y="2160196"/>
            <a:ext cx="1941202" cy="228268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3898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594113" y="2776387"/>
            <a:ext cx="1370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600" b="1" dirty="0" smtClean="0"/>
              <a:t>~ 0,3 l/s</a:t>
            </a:r>
          </a:p>
          <a:p>
            <a:pPr algn="ctr">
              <a:buNone/>
            </a:pPr>
            <a:r>
              <a:rPr lang="de-DE" sz="1600" dirty="0" smtClean="0"/>
              <a:t>at 1000 </a:t>
            </a:r>
            <a:r>
              <a:rPr lang="de-DE" sz="1600" dirty="0" err="1" smtClean="0"/>
              <a:t>Pa</a:t>
            </a:r>
            <a:endParaRPr lang="de-DE" sz="1600" dirty="0"/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422275" y="2327754"/>
            <a:ext cx="26587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by a </a:t>
            </a:r>
            <a:r>
              <a:rPr lang="en-US" sz="1600" dirty="0"/>
              <a:t>single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open hole of </a:t>
            </a:r>
            <a:r>
              <a:rPr lang="en-US" sz="1600" dirty="0" smtClean="0"/>
              <a:t>a screw, </a:t>
            </a:r>
            <a:endParaRPr lang="en-US" sz="1600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go at 1000 </a:t>
            </a:r>
            <a:r>
              <a:rPr lang="en-US" sz="1600" dirty="0" smtClean="0"/>
              <a:t>Pa per </a:t>
            </a:r>
            <a:r>
              <a:rPr lang="en-US" sz="1600" dirty="0"/>
              <a:t>hour almost 1,0 </a:t>
            </a:r>
            <a:r>
              <a:rPr lang="en-US" sz="1600" dirty="0" smtClean="0"/>
              <a:t>m³ air lost!</a:t>
            </a:r>
            <a:endParaRPr lang="de-DE" sz="1600" dirty="0"/>
          </a:p>
        </p:txBody>
      </p:sp>
      <p:sp>
        <p:nvSpPr>
          <p:cNvPr id="1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20875" y="4837888"/>
            <a:ext cx="5318125" cy="184645"/>
          </a:xfrm>
        </p:spPr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1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13" y="2289474"/>
            <a:ext cx="7187939" cy="242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2796654" y="3056736"/>
            <a:ext cx="2953051" cy="26161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Right, the last heating system stays cold!</a:t>
            </a:r>
            <a:endParaRPr lang="de-DE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0184" y="136477"/>
            <a:ext cx="8289238" cy="5459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Air line leaks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are not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so important?</a:t>
            </a:r>
            <a:endParaRPr lang="de-DE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92614" y="988811"/>
            <a:ext cx="8018340" cy="307777"/>
          </a:xfrm>
          <a:prstGeom prst="rect">
            <a:avLst/>
          </a:prstGeom>
        </p:spPr>
        <p:txBody>
          <a:bodyPr vert="horz" lIns="0" tIns="90000" rIns="0" bIns="34290" rtlCol="0">
            <a:noAutofit/>
          </a:bodyPr>
          <a:lstStyle>
            <a:lvl1pPr marL="177800" indent="-177800" defTabSz="685800">
              <a:spcBef>
                <a:spcPct val="20000"/>
              </a:spcBef>
              <a:buClr>
                <a:srgbClr val="808080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accent3">
                    <a:lumMod val="75000"/>
                  </a:schemeClr>
                </a:solidFill>
              </a:defRPr>
            </a:lvl1pPr>
            <a:lvl2pPr marL="361950" lvl="1" indent="-184150" defTabSz="685800">
              <a:spcBef>
                <a:spcPct val="20000"/>
              </a:spcBef>
              <a:buClr>
                <a:srgbClr val="808080"/>
              </a:buClr>
              <a:buFont typeface="Arial" panose="020B0604020202020204" pitchFamily="34" charset="0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 defTabSz="685800">
              <a:spcBef>
                <a:spcPct val="20000"/>
              </a:spcBef>
              <a:buClr>
                <a:srgbClr val="808080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5963" indent="-176213" defTabSz="685800">
              <a:spcBef>
                <a:spcPct val="20000"/>
              </a:spcBef>
              <a:buClr>
                <a:srgbClr val="808080"/>
              </a:buClr>
              <a:buFont typeface="Symbol" panose="05050102010706020507" pitchFamily="18" charset="2"/>
              <a:buChar char="-"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3763" indent="-177800" defTabSz="685800">
              <a:spcBef>
                <a:spcPct val="20000"/>
              </a:spcBef>
              <a:buClr>
                <a:srgbClr val="808080"/>
              </a:buClr>
              <a:buFont typeface="Symbol" panose="05050102010706020507" pitchFamily="18" charset="2"/>
              <a:buChar char="-"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18859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9pPr>
          </a:lstStyle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Sometimes </a:t>
            </a:r>
            <a:r>
              <a:rPr lang="en-US" dirty="0" smtClean="0"/>
              <a:t>you can hear the </a:t>
            </a:r>
            <a:r>
              <a:rPr lang="en-US" dirty="0"/>
              <a:t>argument that the (leaky) air still benefits the building!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92614" y="1296588"/>
            <a:ext cx="8018340" cy="307777"/>
          </a:xfrm>
          <a:prstGeom prst="rect">
            <a:avLst/>
          </a:prstGeom>
        </p:spPr>
        <p:txBody>
          <a:bodyPr vert="horz" lIns="0" tIns="90000" rIns="0" bIns="34290" rtlCol="0">
            <a:noAutofit/>
          </a:bodyPr>
          <a:lstStyle>
            <a:defPPr>
              <a:defRPr lang="en-US"/>
            </a:defPPr>
            <a:lvl1pPr marL="177800" indent="-177800" defTabSz="685800">
              <a:spcBef>
                <a:spcPct val="20000"/>
              </a:spcBef>
              <a:buClr>
                <a:srgbClr val="808080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accent3">
                    <a:lumMod val="75000"/>
                  </a:schemeClr>
                </a:solidFill>
              </a:defRPr>
            </a:lvl1pPr>
            <a:lvl2pPr marL="361950" lvl="1" indent="-184150" defTabSz="685800">
              <a:spcBef>
                <a:spcPct val="20000"/>
              </a:spcBef>
              <a:buClr>
                <a:srgbClr val="808080"/>
              </a:buClr>
              <a:buFont typeface="Arial" panose="020B0604020202020204" pitchFamily="34" charset="0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 defTabSz="685800">
              <a:spcBef>
                <a:spcPct val="20000"/>
              </a:spcBef>
              <a:buClr>
                <a:srgbClr val="808080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5963" indent="-176213" defTabSz="685800">
              <a:spcBef>
                <a:spcPct val="20000"/>
              </a:spcBef>
              <a:buClr>
                <a:srgbClr val="808080"/>
              </a:buClr>
              <a:buFont typeface="Symbol" panose="05050102010706020507" pitchFamily="18" charset="2"/>
              <a:buChar char="-"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3763" indent="-177800" defTabSz="685800">
              <a:spcBef>
                <a:spcPct val="20000"/>
              </a:spcBef>
              <a:buClr>
                <a:srgbClr val="808080"/>
              </a:buClr>
              <a:buFont typeface="Symbol" panose="05050102010706020507" pitchFamily="18" charset="2"/>
              <a:buChar char="-"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18859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9pPr>
          </a:lstStyle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This be true in some cases, but ...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92614" y="1596039"/>
            <a:ext cx="8018340" cy="523220"/>
          </a:xfrm>
          <a:prstGeom prst="rect">
            <a:avLst/>
          </a:prstGeom>
        </p:spPr>
        <p:txBody>
          <a:bodyPr vert="horz" lIns="0" tIns="90000" rIns="0" bIns="34290" rtlCol="0">
            <a:noAutofit/>
          </a:bodyPr>
          <a:lstStyle>
            <a:defPPr>
              <a:defRPr lang="en-US"/>
            </a:defPPr>
            <a:lvl1pPr marL="177800" indent="-177800" defTabSz="685800">
              <a:spcBef>
                <a:spcPct val="20000"/>
              </a:spcBef>
              <a:buClr>
                <a:srgbClr val="808080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accent3">
                    <a:lumMod val="75000"/>
                  </a:schemeClr>
                </a:solidFill>
              </a:defRPr>
            </a:lvl1pPr>
            <a:lvl2pPr marL="361950" lvl="1" indent="-184150" defTabSz="685800">
              <a:spcBef>
                <a:spcPct val="20000"/>
              </a:spcBef>
              <a:buClr>
                <a:srgbClr val="808080"/>
              </a:buClr>
              <a:buFont typeface="Arial" panose="020B0604020202020204" pitchFamily="34" charset="0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 defTabSz="685800">
              <a:spcBef>
                <a:spcPct val="20000"/>
              </a:spcBef>
              <a:buClr>
                <a:srgbClr val="808080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5963" indent="-176213" defTabSz="685800">
              <a:spcBef>
                <a:spcPct val="20000"/>
              </a:spcBef>
              <a:buClr>
                <a:srgbClr val="808080"/>
              </a:buClr>
              <a:buFont typeface="Symbol" panose="05050102010706020507" pitchFamily="18" charset="2"/>
              <a:buChar char="-"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3763" indent="-177800" defTabSz="685800">
              <a:spcBef>
                <a:spcPct val="20000"/>
              </a:spcBef>
              <a:buClr>
                <a:srgbClr val="808080"/>
              </a:buClr>
              <a:buFont typeface="Symbol" panose="05050102010706020507" pitchFamily="18" charset="2"/>
              <a:buChar char="-"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18859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9pPr>
          </a:lstStyle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Imagine a heating system in which the piping is insufficiently insulated or not insulated at all?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20875" y="4837888"/>
            <a:ext cx="5318125" cy="184645"/>
          </a:xfrm>
        </p:spPr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06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1849" y="1042868"/>
            <a:ext cx="776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same applies to the leakage of air </a:t>
            </a:r>
            <a:r>
              <a:rPr lang="en-US" dirty="0" smtClean="0"/>
              <a:t>ducts</a:t>
            </a:r>
          </a:p>
          <a:p>
            <a:r>
              <a:rPr lang="en-US" dirty="0" smtClean="0"/>
              <a:t>			The </a:t>
            </a:r>
            <a:r>
              <a:rPr lang="en-US" dirty="0"/>
              <a:t>fresh air </a:t>
            </a:r>
            <a:r>
              <a:rPr lang="en-US" dirty="0" smtClean="0"/>
              <a:t>reduced to </a:t>
            </a:r>
            <a:r>
              <a:rPr lang="en-US" dirty="0"/>
              <a:t>the </a:t>
            </a:r>
            <a:r>
              <a:rPr lang="en-US" dirty="0" smtClean="0"/>
              <a:t>end 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9" y="1787660"/>
            <a:ext cx="7560000" cy="267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20875" y="4837888"/>
            <a:ext cx="5318125" cy="184645"/>
          </a:xfrm>
        </p:spPr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20184" y="136477"/>
            <a:ext cx="8289238" cy="5459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Air line leaks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are not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so important?</a:t>
            </a:r>
            <a:endParaRPr lang="de-DE" sz="2400" dirty="0"/>
          </a:p>
        </p:txBody>
      </p:sp>
      <p:sp>
        <p:nvSpPr>
          <p:cNvPr id="2" name="Pfeil nach rechts 1"/>
          <p:cNvSpPr/>
          <p:nvPr/>
        </p:nvSpPr>
        <p:spPr>
          <a:xfrm>
            <a:off x="1043940" y="1356360"/>
            <a:ext cx="548640" cy="133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5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DIN EN 12599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de-DE" b="1" dirty="0">
                <a:solidFill>
                  <a:schemeClr val="tx1"/>
                </a:solidFill>
              </a:rPr>
              <a:t>DIN EN 12599 </a:t>
            </a:r>
            <a:r>
              <a:rPr lang="de-DE" dirty="0" smtClean="0">
                <a:solidFill>
                  <a:schemeClr val="tx1"/>
                </a:solidFill>
              </a:rPr>
              <a:t>– Ventilation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buildings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– </a:t>
            </a:r>
          </a:p>
          <a:p>
            <a:pPr>
              <a:spcBef>
                <a:spcPts val="0"/>
              </a:spcBef>
              <a:buNone/>
            </a:pPr>
            <a:r>
              <a:rPr lang="de-DE" dirty="0" smtClean="0">
                <a:solidFill>
                  <a:schemeClr val="tx1"/>
                </a:solidFill>
              </a:rPr>
              <a:t>Test </a:t>
            </a:r>
            <a:r>
              <a:rPr lang="de-DE" dirty="0" err="1" smtClean="0">
                <a:solidFill>
                  <a:schemeClr val="tx1"/>
                </a:solidFill>
              </a:rPr>
              <a:t>procedures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measurment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methods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over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de-DE" dirty="0" err="1" smtClean="0">
                <a:solidFill>
                  <a:schemeClr val="tx1"/>
                </a:solidFill>
              </a:rPr>
              <a:t>air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conditioning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ventilation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systems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de-DE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8" r="-7498"/>
          <a:stretch/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9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DIN EN 12599 - Index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Inxex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scope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normative </a:t>
            </a:r>
            <a:r>
              <a:rPr lang="en-US" dirty="0"/>
              <a:t>references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test </a:t>
            </a:r>
            <a:r>
              <a:rPr lang="en-US" dirty="0"/>
              <a:t>method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completeness checks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functional checks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function measurements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special measurements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measurement uncertainties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test reports</a:t>
            </a:r>
            <a:endParaRPr lang="de-DE" dirty="0" smtClean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8" r="-7498"/>
          <a:stretch/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hteck 1"/>
          <p:cNvSpPr/>
          <p:nvPr/>
        </p:nvSpPr>
        <p:spPr>
          <a:xfrm>
            <a:off x="422275" y="4359473"/>
            <a:ext cx="5007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Scope of the standard: 85 pages. From page 26 Appendices!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Wöhler DP 700 Dichtheitsprüfung von RLT-Anlagen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78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20875" y="4837888"/>
            <a:ext cx="5318125" cy="184645"/>
          </a:xfrm>
        </p:spPr>
        <p:txBody>
          <a:bodyPr/>
          <a:lstStyle/>
          <a:p>
            <a:r>
              <a:rPr lang="de-DE" dirty="0" smtClean="0"/>
              <a:t>Wöhler DP 700 Dichtheitsprüfung von RLT-Anlagen 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20184" y="136477"/>
            <a:ext cx="8289238" cy="545911"/>
          </a:xfrm>
        </p:spPr>
        <p:txBody>
          <a:bodyPr/>
          <a:lstStyle/>
          <a:p>
            <a:r>
              <a:rPr lang="de-DE" sz="1800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Leak</a:t>
            </a:r>
            <a:r>
              <a:rPr lang="de-DE" sz="18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de-DE" sz="1800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test</a:t>
            </a:r>
            <a:r>
              <a:rPr lang="de-DE" sz="18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de-DE" sz="1800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according</a:t>
            </a:r>
            <a:r>
              <a:rPr lang="de-DE" sz="18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de-DE" sz="1800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to</a:t>
            </a:r>
            <a:r>
              <a:rPr lang="de-DE" sz="18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DIN </a:t>
            </a:r>
            <a:r>
              <a:rPr lang="de-DE" sz="18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EN 12599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14206" y="1068824"/>
            <a:ext cx="62323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 "As soon as a sufficiently large part of the air duct system is installed, </a:t>
            </a:r>
            <a:r>
              <a:rPr lang="en-US" b="1" dirty="0" smtClean="0"/>
              <a:t>openings </a:t>
            </a:r>
            <a:r>
              <a:rPr lang="en-US" b="1" dirty="0"/>
              <a:t>will be closed</a:t>
            </a:r>
            <a:r>
              <a:rPr lang="en-US" b="1" dirty="0" smtClean="0"/>
              <a:t>.“</a:t>
            </a:r>
          </a:p>
          <a:p>
            <a:endParaRPr lang="en-US" b="1" dirty="0" smtClean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air outlets and ducts to the main line or air handling unit or fan must be closed, except for 2 connections for the test unit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useful to </a:t>
            </a:r>
            <a:r>
              <a:rPr lang="en-US" dirty="0"/>
              <a:t>use system-compliant end covers or inflatable rubber bubbles for round systems, which can also be used through inspection openings, for example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The </a:t>
            </a:r>
            <a:r>
              <a:rPr lang="en-US" u="sng" dirty="0"/>
              <a:t>system builder </a:t>
            </a:r>
            <a:r>
              <a:rPr lang="en-US" dirty="0"/>
              <a:t>should prepare the installation of the closures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case of rectangular air ducts, sheets can be </a:t>
            </a:r>
            <a:r>
              <a:rPr lang="en-US" dirty="0" smtClean="0"/>
              <a:t>inserted </a:t>
            </a:r>
            <a:r>
              <a:rPr lang="en-US" dirty="0"/>
              <a:t>between the flange connections for smaller cross-sections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Closing </a:t>
            </a:r>
            <a:r>
              <a:rPr lang="en-US" dirty="0"/>
              <a:t>the openings with foil and tape requires special </a:t>
            </a:r>
            <a:r>
              <a:rPr lang="en-US" dirty="0" smtClean="0"/>
              <a:t>care</a:t>
            </a:r>
            <a:endParaRPr lang="de-DE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2817" y="800100"/>
            <a:ext cx="2158639" cy="225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93637" y="3135018"/>
            <a:ext cx="2117001" cy="170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7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20875" y="4837888"/>
            <a:ext cx="5318125" cy="184645"/>
          </a:xfrm>
        </p:spPr>
        <p:txBody>
          <a:bodyPr/>
          <a:lstStyle/>
          <a:p>
            <a:r>
              <a:rPr lang="de-DE" smtClean="0"/>
              <a:t>Wöhler DP 700 Dichtheitsprüfung von RLT-Anlagen 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20184" y="136477"/>
            <a:ext cx="8289238" cy="545911"/>
          </a:xfrm>
        </p:spPr>
        <p:txBody>
          <a:bodyPr/>
          <a:lstStyle/>
          <a:p>
            <a:r>
              <a:rPr lang="de-DE" sz="1800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Leak</a:t>
            </a:r>
            <a:r>
              <a:rPr lang="de-DE" sz="18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de-DE" sz="1800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test</a:t>
            </a:r>
            <a:r>
              <a:rPr lang="de-DE" sz="18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de-DE" sz="1800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according</a:t>
            </a:r>
            <a:r>
              <a:rPr lang="de-DE" sz="18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de-DE" sz="1800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to</a:t>
            </a:r>
            <a:r>
              <a:rPr lang="de-DE" sz="18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DIN </a:t>
            </a:r>
            <a:r>
              <a:rPr lang="de-DE" sz="18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EN 12599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28498" y="949703"/>
            <a:ext cx="5661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1" i="1" dirty="0" smtClean="0">
                <a:solidFill>
                  <a:prstClr val="black"/>
                </a:solidFill>
              </a:rPr>
              <a:t>„</a:t>
            </a:r>
            <a:r>
              <a:rPr lang="en-US" b="1" i="1" dirty="0">
                <a:solidFill>
                  <a:prstClr val="black"/>
                </a:solidFill>
              </a:rPr>
              <a:t> A ventilation fan, connected to the sealing air duct area by a monitoring device, generates a positive or negative pressure to the atmosphere (test pressure)".</a:t>
            </a:r>
            <a:endParaRPr lang="de-DE" b="1" i="1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800" i="1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0184" y="1899693"/>
            <a:ext cx="5791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1" i="1" dirty="0" smtClean="0">
                <a:solidFill>
                  <a:prstClr val="black"/>
                </a:solidFill>
              </a:rPr>
              <a:t>„</a:t>
            </a:r>
            <a:r>
              <a:rPr lang="en-US" b="1" i="1" dirty="0">
                <a:solidFill>
                  <a:prstClr val="black"/>
                </a:solidFill>
              </a:rPr>
              <a:t> The test pressure should be set to one of the following values, preferably in the middle of the mean working pressure: </a:t>
            </a:r>
            <a:endParaRPr lang="de-DE" b="1" i="1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600" b="1" i="1" dirty="0" smtClean="0">
              <a:solidFill>
                <a:prstClr val="black"/>
              </a:solidFill>
            </a:endParaRP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b="1" i="1" dirty="0">
                <a:solidFill>
                  <a:prstClr val="black"/>
                </a:solidFill>
              </a:rPr>
              <a:t>200 Pa, 400 Pa or 1 000 Pa as overpressure for supply air lines </a:t>
            </a:r>
            <a:endParaRPr lang="en-US" b="1" i="1" dirty="0" smtClean="0">
              <a:solidFill>
                <a:prstClr val="black"/>
              </a:solidFill>
            </a:endParaRPr>
          </a:p>
          <a:p>
            <a:pPr lvl="1"/>
            <a:r>
              <a:rPr lang="en-US" b="1" i="1" dirty="0" smtClean="0">
                <a:solidFill>
                  <a:prstClr val="black"/>
                </a:solidFill>
              </a:rPr>
              <a:t>or 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endParaRPr lang="de-DE" sz="600" b="1" i="1" dirty="0" smtClean="0">
              <a:solidFill>
                <a:prstClr val="black"/>
              </a:solidFill>
            </a:endParaRP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b="1" i="1" dirty="0">
                <a:solidFill>
                  <a:prstClr val="black"/>
                </a:solidFill>
              </a:rPr>
              <a:t>200 Pa, 400 Pa or 750 Pa as vacuum for exhaust ducts</a:t>
            </a:r>
            <a:r>
              <a:rPr lang="en-US" b="1" i="1" dirty="0" smtClean="0">
                <a:solidFill>
                  <a:prstClr val="black"/>
                </a:solidFill>
              </a:rPr>
              <a:t>.”</a:t>
            </a:r>
          </a:p>
          <a:p>
            <a:pPr lvl="1"/>
            <a:endParaRPr lang="de-DE" sz="600" i="1" dirty="0" smtClean="0">
              <a:solidFill>
                <a:prstClr val="black"/>
              </a:solidFill>
            </a:endParaRP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The operating pressure is the plant by manufacturer or the test pressure is a specification of the planner</a:t>
            </a:r>
            <a:r>
              <a:rPr lang="de-DE" dirty="0" smtClean="0">
                <a:solidFill>
                  <a:prstClr val="black"/>
                </a:solidFill>
              </a:rPr>
              <a:t>. </a:t>
            </a:r>
            <a:endParaRPr lang="de-DE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GKG Wöhler Masterpräsentation_16-9">
  <a:themeElements>
    <a:clrScheme name="WÖHLER">
      <a:dk1>
        <a:sysClr val="windowText" lastClr="000000"/>
      </a:dk1>
      <a:lt1>
        <a:sysClr val="window" lastClr="FFFFFF"/>
      </a:lt1>
      <a:dk2>
        <a:srgbClr val="004070"/>
      </a:dk2>
      <a:lt2>
        <a:srgbClr val="D9D9D9"/>
      </a:lt2>
      <a:accent1>
        <a:srgbClr val="004070"/>
      </a:accent1>
      <a:accent2>
        <a:srgbClr val="0072BC"/>
      </a:accent2>
      <a:accent3>
        <a:srgbClr val="8BADDC"/>
      </a:accent3>
      <a:accent4>
        <a:srgbClr val="3E3E3E"/>
      </a:accent4>
      <a:accent5>
        <a:srgbClr val="A5A5A5"/>
      </a:accent5>
      <a:accent6>
        <a:srgbClr val="FF0000"/>
      </a:accent6>
      <a:hlink>
        <a:srgbClr val="0072BC"/>
      </a:hlink>
      <a:folHlink>
        <a:srgbClr val="A4BDE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GKG Wöhler Masterpräsentation_16-9">
  <a:themeElements>
    <a:clrScheme name="WÖHLER">
      <a:dk1>
        <a:sysClr val="windowText" lastClr="000000"/>
      </a:dk1>
      <a:lt1>
        <a:sysClr val="window" lastClr="FFFFFF"/>
      </a:lt1>
      <a:dk2>
        <a:srgbClr val="004070"/>
      </a:dk2>
      <a:lt2>
        <a:srgbClr val="D9D9D9"/>
      </a:lt2>
      <a:accent1>
        <a:srgbClr val="004070"/>
      </a:accent1>
      <a:accent2>
        <a:srgbClr val="0072BC"/>
      </a:accent2>
      <a:accent3>
        <a:srgbClr val="8BADDC"/>
      </a:accent3>
      <a:accent4>
        <a:srgbClr val="3E3E3E"/>
      </a:accent4>
      <a:accent5>
        <a:srgbClr val="A5A5A5"/>
      </a:accent5>
      <a:accent6>
        <a:srgbClr val="FF0000"/>
      </a:accent6>
      <a:hlink>
        <a:srgbClr val="0072BC"/>
      </a:hlink>
      <a:folHlink>
        <a:srgbClr val="A4BDE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öhler">
    <a:dk1>
      <a:sysClr val="windowText" lastClr="000000"/>
    </a:dk1>
    <a:lt1>
      <a:sysClr val="window" lastClr="FFFFFF"/>
    </a:lt1>
    <a:dk2>
      <a:srgbClr val="004070"/>
    </a:dk2>
    <a:lt2>
      <a:srgbClr val="D9D9D9"/>
    </a:lt2>
    <a:accent1>
      <a:srgbClr val="004070"/>
    </a:accent1>
    <a:accent2>
      <a:srgbClr val="0072BC"/>
    </a:accent2>
    <a:accent3>
      <a:srgbClr val="8BADDC"/>
    </a:accent3>
    <a:accent4>
      <a:srgbClr val="3E3E3E"/>
    </a:accent4>
    <a:accent5>
      <a:srgbClr val="A5A5A5"/>
    </a:accent5>
    <a:accent6>
      <a:srgbClr val="FF0000"/>
    </a:accent6>
    <a:hlink>
      <a:srgbClr val="0072BC"/>
    </a:hlink>
    <a:folHlink>
      <a:srgbClr val="A4BDE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öhler">
    <a:dk1>
      <a:sysClr val="windowText" lastClr="000000"/>
    </a:dk1>
    <a:lt1>
      <a:sysClr val="window" lastClr="FFFFFF"/>
    </a:lt1>
    <a:dk2>
      <a:srgbClr val="004070"/>
    </a:dk2>
    <a:lt2>
      <a:srgbClr val="D9D9D9"/>
    </a:lt2>
    <a:accent1>
      <a:srgbClr val="004070"/>
    </a:accent1>
    <a:accent2>
      <a:srgbClr val="0072BC"/>
    </a:accent2>
    <a:accent3>
      <a:srgbClr val="8BADDC"/>
    </a:accent3>
    <a:accent4>
      <a:srgbClr val="3E3E3E"/>
    </a:accent4>
    <a:accent5>
      <a:srgbClr val="A5A5A5"/>
    </a:accent5>
    <a:accent6>
      <a:srgbClr val="FF0000"/>
    </a:accent6>
    <a:hlink>
      <a:srgbClr val="0072BC"/>
    </a:hlink>
    <a:folHlink>
      <a:srgbClr val="A4BDE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Wöhler">
    <a:dk1>
      <a:sysClr val="windowText" lastClr="000000"/>
    </a:dk1>
    <a:lt1>
      <a:sysClr val="window" lastClr="FFFFFF"/>
    </a:lt1>
    <a:dk2>
      <a:srgbClr val="004070"/>
    </a:dk2>
    <a:lt2>
      <a:srgbClr val="D9D9D9"/>
    </a:lt2>
    <a:accent1>
      <a:srgbClr val="004070"/>
    </a:accent1>
    <a:accent2>
      <a:srgbClr val="0072BC"/>
    </a:accent2>
    <a:accent3>
      <a:srgbClr val="8BADDC"/>
    </a:accent3>
    <a:accent4>
      <a:srgbClr val="3E3E3E"/>
    </a:accent4>
    <a:accent5>
      <a:srgbClr val="A5A5A5"/>
    </a:accent5>
    <a:accent6>
      <a:srgbClr val="FF0000"/>
    </a:accent6>
    <a:hlink>
      <a:srgbClr val="0072BC"/>
    </a:hlink>
    <a:folHlink>
      <a:srgbClr val="A4BDE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Wöhler">
    <a:dk1>
      <a:sysClr val="windowText" lastClr="000000"/>
    </a:dk1>
    <a:lt1>
      <a:sysClr val="window" lastClr="FFFFFF"/>
    </a:lt1>
    <a:dk2>
      <a:srgbClr val="004070"/>
    </a:dk2>
    <a:lt2>
      <a:srgbClr val="D9D9D9"/>
    </a:lt2>
    <a:accent1>
      <a:srgbClr val="004070"/>
    </a:accent1>
    <a:accent2>
      <a:srgbClr val="0072BC"/>
    </a:accent2>
    <a:accent3>
      <a:srgbClr val="8BADDC"/>
    </a:accent3>
    <a:accent4>
      <a:srgbClr val="3E3E3E"/>
    </a:accent4>
    <a:accent5>
      <a:srgbClr val="A5A5A5"/>
    </a:accent5>
    <a:accent6>
      <a:srgbClr val="FF0000"/>
    </a:accent6>
    <a:hlink>
      <a:srgbClr val="0072BC"/>
    </a:hlink>
    <a:folHlink>
      <a:srgbClr val="A4BDE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Wöhler">
    <a:dk1>
      <a:sysClr val="windowText" lastClr="000000"/>
    </a:dk1>
    <a:lt1>
      <a:sysClr val="window" lastClr="FFFFFF"/>
    </a:lt1>
    <a:dk2>
      <a:srgbClr val="004070"/>
    </a:dk2>
    <a:lt2>
      <a:srgbClr val="D9D9D9"/>
    </a:lt2>
    <a:accent1>
      <a:srgbClr val="004070"/>
    </a:accent1>
    <a:accent2>
      <a:srgbClr val="0072BC"/>
    </a:accent2>
    <a:accent3>
      <a:srgbClr val="8BADDC"/>
    </a:accent3>
    <a:accent4>
      <a:srgbClr val="3E3E3E"/>
    </a:accent4>
    <a:accent5>
      <a:srgbClr val="A5A5A5"/>
    </a:accent5>
    <a:accent6>
      <a:srgbClr val="FF0000"/>
    </a:accent6>
    <a:hlink>
      <a:srgbClr val="0072BC"/>
    </a:hlink>
    <a:folHlink>
      <a:srgbClr val="A4BDE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Wöhler">
    <a:dk1>
      <a:sysClr val="windowText" lastClr="000000"/>
    </a:dk1>
    <a:lt1>
      <a:sysClr val="window" lastClr="FFFFFF"/>
    </a:lt1>
    <a:dk2>
      <a:srgbClr val="004070"/>
    </a:dk2>
    <a:lt2>
      <a:srgbClr val="D9D9D9"/>
    </a:lt2>
    <a:accent1>
      <a:srgbClr val="004070"/>
    </a:accent1>
    <a:accent2>
      <a:srgbClr val="0072BC"/>
    </a:accent2>
    <a:accent3>
      <a:srgbClr val="8BADDC"/>
    </a:accent3>
    <a:accent4>
      <a:srgbClr val="3E3E3E"/>
    </a:accent4>
    <a:accent5>
      <a:srgbClr val="A5A5A5"/>
    </a:accent5>
    <a:accent6>
      <a:srgbClr val="FF0000"/>
    </a:accent6>
    <a:hlink>
      <a:srgbClr val="0072BC"/>
    </a:hlink>
    <a:folHlink>
      <a:srgbClr val="A4BDE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WÖHLER">
    <a:dk1>
      <a:sysClr val="windowText" lastClr="000000"/>
    </a:dk1>
    <a:lt1>
      <a:sysClr val="window" lastClr="FFFFFF"/>
    </a:lt1>
    <a:dk2>
      <a:srgbClr val="004070"/>
    </a:dk2>
    <a:lt2>
      <a:srgbClr val="D9D9D9"/>
    </a:lt2>
    <a:accent1>
      <a:srgbClr val="004070"/>
    </a:accent1>
    <a:accent2>
      <a:srgbClr val="0072BC"/>
    </a:accent2>
    <a:accent3>
      <a:srgbClr val="8BADDC"/>
    </a:accent3>
    <a:accent4>
      <a:srgbClr val="3E3E3E"/>
    </a:accent4>
    <a:accent5>
      <a:srgbClr val="A5A5A5"/>
    </a:accent5>
    <a:accent6>
      <a:srgbClr val="FF0000"/>
    </a:accent6>
    <a:hlink>
      <a:srgbClr val="0072BC"/>
    </a:hlink>
    <a:folHlink>
      <a:srgbClr val="A4BDE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MGKG Wöhler Masterpräsentation_16-9</Template>
  <TotalTime>0</TotalTime>
  <Words>1419</Words>
  <Application>Microsoft Office PowerPoint</Application>
  <PresentationFormat>Bildschirmpräsentation (16:9)</PresentationFormat>
  <Paragraphs>227</Paragraphs>
  <Slides>20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MGKG Wöhler Masterpräsentation_16-9</vt:lpstr>
      <vt:lpstr>1_MGKG Wöhler Masterpräsentation_16-9</vt:lpstr>
      <vt:lpstr>Leak testing of ventilation systems according to DIN EN 12599 Wöhler DP 700</vt:lpstr>
      <vt:lpstr>Air is the most important of all food!</vt:lpstr>
      <vt:lpstr>Short test - Effect of leakages</vt:lpstr>
      <vt:lpstr>Air line leaks are not so important?</vt:lpstr>
      <vt:lpstr>Air line leaks are not so important?</vt:lpstr>
      <vt:lpstr>DIN EN 12599</vt:lpstr>
      <vt:lpstr>DIN EN 12599 - Index</vt:lpstr>
      <vt:lpstr>Leak test according to DIN EN 12599</vt:lpstr>
      <vt:lpstr>Leak test according to DIN EN 12599</vt:lpstr>
      <vt:lpstr>DIN EN 12599 - Scope of measurements</vt:lpstr>
      <vt:lpstr>Normative requirements</vt:lpstr>
      <vt:lpstr>Functional measurements - Leak tightness of air line system</vt:lpstr>
      <vt:lpstr>Functional measurements - Leak tightness of air line system</vt:lpstr>
      <vt:lpstr>Functional measurements - Leak tightness of air line system</vt:lpstr>
      <vt:lpstr>Wöhler DP 700 LEAKAGE TESTER</vt:lpstr>
      <vt:lpstr>Functions and technical data</vt:lpstr>
      <vt:lpstr>Functional measurements - Leak tightness of air line system</vt:lpstr>
      <vt:lpstr>Advantages - Wöhler DP 700</vt:lpstr>
      <vt:lpstr>Application variety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2015-12-08T07:44:56Z</dcterms:created>
  <dcterms:modified xsi:type="dcterms:W3CDTF">2019-08-22T07:31:24Z</dcterms:modified>
</cp:coreProperties>
</file>